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32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02" r:id="rId28"/>
    <p:sldId id="303" r:id="rId29"/>
    <p:sldId id="282" r:id="rId30"/>
    <p:sldId id="30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699"/>
  </p:normalViewPr>
  <p:slideViewPr>
    <p:cSldViewPr snapToGrid="0">
      <p:cViewPr varScale="1">
        <p:scale>
          <a:sx n="126" d="100"/>
          <a:sy n="126" d="100"/>
        </p:scale>
        <p:origin x="2376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E714F-0D5E-8040-8BAE-FFDE0A7E8D1C}" type="datetimeFigureOut">
              <a:rPr lang="en-US" smtClean="0"/>
              <a:t>6/16/23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BC372-F2B4-1344-B959-30F0E18F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4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81E788-37B9-4106-80A1-EF1948926A8A}" type="slidenum">
              <a:rPr kumimoji="0" lang="en-U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15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527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A55FA1B-698C-445A-B91E-52AF1F4B59FC}" type="slidenum">
              <a:rPr kumimoji="0" lang="en-U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24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280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BC372-F2B4-1344-B959-30F0E18F32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92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75940A2-FE2A-4FB6-8890-D65521AB8AB4}" type="slidenum">
              <a:rPr kumimoji="0" lang="en-U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16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951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3791C6D-616E-44A9-ADFD-27E315CFB9C2}" type="slidenum">
              <a:rPr kumimoji="0" lang="en-U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17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595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F4E0A82-4831-49CD-90B0-1C9F230465E9}" type="slidenum">
              <a:rPr kumimoji="0" lang="en-U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18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85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F9EF60F-C951-49A0-8F0D-88205955C729}" type="slidenum">
              <a:rPr kumimoji="0" lang="en-U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19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420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D157BA8-D106-41BB-B025-5646343F63FC}" type="slidenum">
              <a:rPr kumimoji="0" lang="en-U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20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089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3975B18-EE69-4083-A335-4507AE6D8093}" type="slidenum">
              <a:rPr kumimoji="0" lang="en-U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21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246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57815E2-33C5-4631-B088-7D630F7AFBB4}" type="slidenum">
              <a:rPr kumimoji="0" lang="en-U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22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772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002D8F0-52FC-47DA-A3BE-3EB49777B57B}" type="slidenum">
              <a:rPr kumimoji="0" lang="en-U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23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43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8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90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05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22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44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8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62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10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47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09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97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159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B0AE24E4-0B40-FF69-EC73-F2BF79E4A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16" b="334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122AB34F-E75C-451A-8410-05B6C249E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C6EA4-7BAB-820A-41B6-9B73C5F5A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1729" y="914400"/>
            <a:ext cx="4892948" cy="3427867"/>
          </a:xfrm>
        </p:spPr>
        <p:txBody>
          <a:bodyPr anchor="t"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ChatGPT</a:t>
            </a:r>
            <a:r>
              <a:rPr lang="en-US" dirty="0">
                <a:solidFill>
                  <a:srgbClr val="FFFFFF"/>
                </a:solidFill>
              </a:rPr>
              <a:t> and Search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4744D-3A11-6842-A46C-A29109C50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3503" y="5253051"/>
            <a:ext cx="4941173" cy="812923"/>
          </a:xfrm>
        </p:spPr>
        <p:txBody>
          <a:bodyPr anchor="t"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Ferosh</a:t>
            </a:r>
            <a:r>
              <a:rPr lang="en-US" dirty="0">
                <a:solidFill>
                  <a:srgbClr val="FFFFFF"/>
                </a:solidFill>
              </a:rPr>
              <a:t> Jacob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334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FE5D-200A-C6E8-F4D0-25004F621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627" y="136525"/>
            <a:ext cx="6139724" cy="1647567"/>
          </a:xfrm>
        </p:spPr>
        <p:txBody>
          <a:bodyPr anchor="t">
            <a:normAutofit/>
          </a:bodyPr>
          <a:lstStyle/>
          <a:p>
            <a:r>
              <a:rPr lang="en-US" dirty="0"/>
              <a:t>Why do I need search if I have </a:t>
            </a:r>
            <a:r>
              <a:rPr lang="en-US" dirty="0" err="1"/>
              <a:t>ChatGPT</a:t>
            </a:r>
            <a:r>
              <a:rPr lang="en-US" dirty="0"/>
              <a:t>?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F044AAC-B761-4B43-A7F5-E83A2E6C3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8A62C4-9532-477E-82D0-1BD0CBC71971}" type="datetime1">
              <a:rPr lang="en-US" smtClean="0"/>
              <a:pPr>
                <a:spcAft>
                  <a:spcPts val="600"/>
                </a:spcAft>
              </a:pPr>
              <a:t>6/16/23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A5D6226-C153-4C5F-B30C-5656FEDF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Credit https://</a:t>
            </a:r>
            <a:r>
              <a:rPr lang="en-US" dirty="0" err="1"/>
              <a:t>www.makeuseof.com</a:t>
            </a:r>
            <a:r>
              <a:rPr lang="en-US" dirty="0"/>
              <a:t>/best-</a:t>
            </a:r>
            <a:r>
              <a:rPr lang="en-US" dirty="0" err="1"/>
              <a:t>chatgpt</a:t>
            </a:r>
            <a:r>
              <a:rPr lang="en-US" dirty="0"/>
              <a:t>-prompts-on-</a:t>
            </a:r>
            <a:r>
              <a:rPr lang="en-US" dirty="0" err="1"/>
              <a:t>github</a:t>
            </a:r>
            <a:r>
              <a:rPr lang="en-US" dirty="0"/>
              <a:t>/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6091187-3CD7-4891-BB4A-9A3F2309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F90F69-ACC7-56F4-BA63-E6D181468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8590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2771-176D-5DFB-F04A-56590007D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Interesting, Tell me the bad things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CE841-9BED-7117-A4B6-22AB7D7D7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last example, How will you validate  the answer whether Truman was really the president when Queen Elizabeth was throned, every one keep on saying </a:t>
            </a:r>
            <a:r>
              <a:rPr lang="en-US" dirty="0" err="1"/>
              <a:t>ChatGPT</a:t>
            </a:r>
            <a:r>
              <a:rPr lang="en-US" dirty="0"/>
              <a:t> can make up stuff </a:t>
            </a:r>
          </a:p>
          <a:p>
            <a:pPr lvl="1"/>
            <a:r>
              <a:rPr lang="en-US" dirty="0"/>
              <a:t>I used Google </a:t>
            </a:r>
            <a:r>
              <a:rPr lang="en-US" dirty="0">
                <a:sym typeface="Wingdings" pitchFamily="2" charset="2"/>
              </a:rPr>
              <a:t> </a:t>
            </a:r>
            <a:r>
              <a:rPr lang="en-US" dirty="0"/>
              <a:t> </a:t>
            </a:r>
          </a:p>
          <a:p>
            <a:r>
              <a:rPr lang="en-US" dirty="0"/>
              <a:t>Training is rigorous and the data is not up to date </a:t>
            </a:r>
          </a:p>
        </p:txBody>
      </p:sp>
    </p:spTree>
    <p:extLst>
      <p:ext uri="{BB962C8B-B14F-4D97-AF65-F5344CB8AC3E}">
        <p14:creationId xmlns:p14="http://schemas.microsoft.com/office/powerpoint/2010/main" val="3864975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AA7F-8F43-125B-B863-3ED631164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Powered search was always a dream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B9537-D656-05C8-C443-728C4973D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quickly understand search or IR system before trying to answer whether </a:t>
            </a:r>
            <a:r>
              <a:rPr lang="en-US" dirty="0" err="1"/>
              <a:t>ChatGPT</a:t>
            </a:r>
            <a:r>
              <a:rPr lang="en-US" dirty="0"/>
              <a:t> can take over search engines</a:t>
            </a:r>
          </a:p>
        </p:txBody>
      </p:sp>
    </p:spTree>
    <p:extLst>
      <p:ext uri="{BB962C8B-B14F-4D97-AF65-F5344CB8AC3E}">
        <p14:creationId xmlns:p14="http://schemas.microsoft.com/office/powerpoint/2010/main" val="3093201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B85BFBC-166E-46CE-945D-4564DD4F1DEC}" type="slidenum">
              <a:rPr lang="en-US" altLang="en-US" sz="1200">
                <a:latin typeface="Helvetica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20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IR System</a:t>
            </a:r>
          </a:p>
        </p:txBody>
      </p:sp>
      <p:pic>
        <p:nvPicPr>
          <p:cNvPr id="37895" name="Picture 7" descr="C:\Program Files\MSOffice\Clipart\Popular\amconfus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4419601"/>
            <a:ext cx="931863" cy="200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Rectangle 10"/>
          <p:cNvSpPr>
            <a:spLocks noChangeArrowheads="1"/>
          </p:cNvSpPr>
          <p:nvPr/>
        </p:nvSpPr>
        <p:spPr bwMode="auto">
          <a:xfrm>
            <a:off x="5486400" y="3352800"/>
            <a:ext cx="2057400" cy="1066800"/>
          </a:xfrm>
          <a:prstGeom prst="rect">
            <a:avLst/>
          </a:prstGeom>
          <a:solidFill>
            <a:srgbClr val="98ED87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8ED87"/>
            </a:extrusionClr>
            <a:contourClr>
              <a:srgbClr val="98ED87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IR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System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3352800" y="3505200"/>
            <a:ext cx="2133600" cy="914400"/>
            <a:chOff x="1152" y="2208"/>
            <a:chExt cx="1344" cy="576"/>
          </a:xfrm>
        </p:grpSpPr>
        <p:sp>
          <p:nvSpPr>
            <p:cNvPr id="21520" name="AutoShape 8"/>
            <p:cNvSpPr>
              <a:spLocks noChangeArrowheads="1"/>
            </p:cNvSpPr>
            <p:nvPr/>
          </p:nvSpPr>
          <p:spPr bwMode="auto">
            <a:xfrm>
              <a:off x="1152" y="2208"/>
              <a:ext cx="816" cy="576"/>
            </a:xfrm>
            <a:prstGeom prst="wedgeRoundRectCallout">
              <a:avLst>
                <a:gd name="adj1" fmla="val -43750"/>
                <a:gd name="adj2" fmla="val 70000"/>
                <a:gd name="adj3" fmla="val 16667"/>
              </a:avLst>
            </a:prstGeom>
            <a:solidFill>
              <a:srgbClr val="11DBD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/>
            </a:p>
          </p:txBody>
        </p:sp>
        <p:sp>
          <p:nvSpPr>
            <p:cNvPr id="21521" name="Rectangle 9"/>
            <p:cNvSpPr>
              <a:spLocks noChangeArrowheads="1"/>
            </p:cNvSpPr>
            <p:nvPr/>
          </p:nvSpPr>
          <p:spPr bwMode="auto">
            <a:xfrm>
              <a:off x="1248" y="2256"/>
              <a:ext cx="596" cy="523"/>
            </a:xfrm>
            <a:prstGeom prst="rect">
              <a:avLst/>
            </a:prstGeom>
            <a:solidFill>
              <a:srgbClr val="11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2400"/>
                <a:t>Query String</a:t>
              </a:r>
            </a:p>
          </p:txBody>
        </p:sp>
        <p:sp>
          <p:nvSpPr>
            <p:cNvPr id="21522" name="Line 13"/>
            <p:cNvSpPr>
              <a:spLocks noChangeShapeType="1"/>
            </p:cNvSpPr>
            <p:nvPr/>
          </p:nvSpPr>
          <p:spPr bwMode="auto">
            <a:xfrm>
              <a:off x="1968" y="2496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5638800" y="1981200"/>
            <a:ext cx="2749550" cy="1371600"/>
            <a:chOff x="2592" y="1248"/>
            <a:chExt cx="1732" cy="864"/>
          </a:xfrm>
        </p:grpSpPr>
        <p:sp>
          <p:nvSpPr>
            <p:cNvPr id="21517" name="Oval 5"/>
            <p:cNvSpPr>
              <a:spLocks noChangeArrowheads="1"/>
            </p:cNvSpPr>
            <p:nvPr/>
          </p:nvSpPr>
          <p:spPr bwMode="auto">
            <a:xfrm>
              <a:off x="2592" y="1248"/>
              <a:ext cx="1056" cy="576"/>
            </a:xfrm>
            <a:prstGeom prst="ellipse">
              <a:avLst/>
            </a:prstGeom>
            <a:solidFill>
              <a:srgbClr val="11DBDB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Document</a:t>
              </a: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corpus</a:t>
              </a:r>
            </a:p>
          </p:txBody>
        </p:sp>
        <p:sp>
          <p:nvSpPr>
            <p:cNvPr id="21518" name="Line 12"/>
            <p:cNvSpPr>
              <a:spLocks noChangeShapeType="1"/>
            </p:cNvSpPr>
            <p:nvPr/>
          </p:nvSpPr>
          <p:spPr bwMode="auto">
            <a:xfrm>
              <a:off x="3120" y="182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21519" name="Picture 15" descr="c:\Program Files\Common Files\Microsoft Shared\Clipart\cagcat50\bs00554_.wm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1248"/>
              <a:ext cx="628" cy="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5638800" y="4419600"/>
            <a:ext cx="3429000" cy="1955800"/>
            <a:chOff x="2592" y="2784"/>
            <a:chExt cx="2160" cy="1232"/>
          </a:xfrm>
        </p:grpSpPr>
        <p:sp>
          <p:nvSpPr>
            <p:cNvPr id="21513" name="Oval 14"/>
            <p:cNvSpPr>
              <a:spLocks noChangeArrowheads="1"/>
            </p:cNvSpPr>
            <p:nvPr/>
          </p:nvSpPr>
          <p:spPr bwMode="auto">
            <a:xfrm>
              <a:off x="2592" y="3216"/>
              <a:ext cx="1104" cy="576"/>
            </a:xfrm>
            <a:prstGeom prst="ellipse">
              <a:avLst/>
            </a:prstGeom>
            <a:solidFill>
              <a:srgbClr val="11DBDB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Ranked</a:t>
              </a: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Documents</a:t>
              </a:r>
            </a:p>
          </p:txBody>
        </p:sp>
        <p:sp>
          <p:nvSpPr>
            <p:cNvPr id="21514" name="Line 16"/>
            <p:cNvSpPr>
              <a:spLocks noChangeShapeType="1"/>
            </p:cNvSpPr>
            <p:nvPr/>
          </p:nvSpPr>
          <p:spPr bwMode="auto">
            <a:xfrm>
              <a:off x="3120" y="2784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515" name="Rectangle 18"/>
            <p:cNvSpPr>
              <a:spLocks noChangeArrowheads="1"/>
            </p:cNvSpPr>
            <p:nvPr/>
          </p:nvSpPr>
          <p:spPr bwMode="auto">
            <a:xfrm>
              <a:off x="3984" y="2976"/>
              <a:ext cx="768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/>
            </a:p>
          </p:txBody>
        </p:sp>
        <p:sp>
          <p:nvSpPr>
            <p:cNvPr id="21516" name="Text Box 20"/>
            <p:cNvSpPr txBox="1">
              <a:spLocks noChangeArrowheads="1"/>
            </p:cNvSpPr>
            <p:nvPr/>
          </p:nvSpPr>
          <p:spPr bwMode="auto">
            <a:xfrm>
              <a:off x="4070" y="3015"/>
              <a:ext cx="521" cy="1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/>
                <a:t>1. Doc1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/>
                <a:t>2. Doc2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/>
                <a:t>3. Doc3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/>
                <a:t>    .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/>
                <a:t>    .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0298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887201C-3E1F-462F-90F1-6E6C44356A47}" type="slidenum">
              <a:rPr lang="en-US" altLang="en-US" sz="1200">
                <a:latin typeface="Helvetica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200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770466" y="289479"/>
            <a:ext cx="10363200" cy="1187570"/>
          </a:xfrm>
        </p:spPr>
        <p:txBody>
          <a:bodyPr/>
          <a:lstStyle/>
          <a:p>
            <a:pPr eaLnBrk="1" hangingPunct="1"/>
            <a:r>
              <a:rPr lang="en-US" altLang="en-US" dirty="0"/>
              <a:t>Web Search System</a:t>
            </a:r>
          </a:p>
        </p:txBody>
      </p: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5181600" y="3276601"/>
            <a:ext cx="2971800" cy="3148013"/>
            <a:chOff x="2304" y="2064"/>
            <a:chExt cx="1872" cy="1983"/>
          </a:xfrm>
        </p:grpSpPr>
        <p:grpSp>
          <p:nvGrpSpPr>
            <p:cNvPr id="41063" name="Group 107"/>
            <p:cNvGrpSpPr>
              <a:grpSpLocks/>
            </p:cNvGrpSpPr>
            <p:nvPr/>
          </p:nvGrpSpPr>
          <p:grpSpPr bwMode="auto">
            <a:xfrm>
              <a:off x="2304" y="2064"/>
              <a:ext cx="1872" cy="1983"/>
              <a:chOff x="2304" y="2064"/>
              <a:chExt cx="1872" cy="1983"/>
            </a:xfrm>
          </p:grpSpPr>
          <p:pic>
            <p:nvPicPr>
              <p:cNvPr id="41065" name="Picture 4" descr="C:\Program Files\MSOffice\Clipart\Popular\amconfus.wm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4" y="2784"/>
                <a:ext cx="587" cy="1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66" name="AutoShape 5"/>
              <p:cNvSpPr>
                <a:spLocks noChangeArrowheads="1"/>
              </p:cNvSpPr>
              <p:nvPr/>
            </p:nvSpPr>
            <p:spPr bwMode="auto">
              <a:xfrm>
                <a:off x="2832" y="2064"/>
                <a:ext cx="816" cy="576"/>
              </a:xfrm>
              <a:prstGeom prst="wedgeRoundRectCallout">
                <a:avLst>
                  <a:gd name="adj1" fmla="val -59315"/>
                  <a:gd name="adj2" fmla="val 106944"/>
                  <a:gd name="adj3" fmla="val 16667"/>
                </a:avLst>
              </a:prstGeom>
              <a:solidFill>
                <a:srgbClr val="11DBDB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CC00"/>
                  </a:buClr>
                  <a:buChar char="–"/>
                  <a:defRPr sz="2800">
                    <a:solidFill>
                      <a:srgbClr val="3333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33CC"/>
                  </a:buClr>
                  <a:buChar char="•"/>
                  <a:defRPr sz="2400">
                    <a:solidFill>
                      <a:srgbClr val="006600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3333CC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1067" name="Line 9"/>
              <p:cNvSpPr>
                <a:spLocks noChangeShapeType="1"/>
              </p:cNvSpPr>
              <p:nvPr/>
            </p:nvSpPr>
            <p:spPr bwMode="auto">
              <a:xfrm>
                <a:off x="3648" y="2400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41064" name="Rectangle 6"/>
            <p:cNvSpPr>
              <a:spLocks noChangeArrowheads="1"/>
            </p:cNvSpPr>
            <p:nvPr/>
          </p:nvSpPr>
          <p:spPr bwMode="auto">
            <a:xfrm>
              <a:off x="2928" y="2112"/>
              <a:ext cx="596" cy="523"/>
            </a:xfrm>
            <a:prstGeom prst="rect">
              <a:avLst/>
            </a:prstGeom>
            <a:solidFill>
              <a:srgbClr val="11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2400"/>
                <a:t>Query String</a:t>
              </a:r>
            </a:p>
          </p:txBody>
        </p:sp>
      </p:grpSp>
      <p:sp>
        <p:nvSpPr>
          <p:cNvPr id="40965" name="Rectangle 7"/>
          <p:cNvSpPr>
            <a:spLocks noChangeArrowheads="1"/>
          </p:cNvSpPr>
          <p:nvPr/>
        </p:nvSpPr>
        <p:spPr bwMode="auto">
          <a:xfrm>
            <a:off x="8153400" y="3200400"/>
            <a:ext cx="2057400" cy="1066800"/>
          </a:xfrm>
          <a:prstGeom prst="rect">
            <a:avLst/>
          </a:prstGeom>
          <a:solidFill>
            <a:srgbClr val="98ED87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8ED87"/>
            </a:extrusionClr>
            <a:contourClr>
              <a:srgbClr val="98ED87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IR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System</a:t>
            </a:r>
          </a:p>
        </p:txBody>
      </p:sp>
      <p:grpSp>
        <p:nvGrpSpPr>
          <p:cNvPr id="4" name="Group 109"/>
          <p:cNvGrpSpPr>
            <a:grpSpLocks/>
          </p:cNvGrpSpPr>
          <p:nvPr/>
        </p:nvGrpSpPr>
        <p:grpSpPr bwMode="auto">
          <a:xfrm>
            <a:off x="7010400" y="4267200"/>
            <a:ext cx="3048000" cy="2046288"/>
            <a:chOff x="3456" y="2688"/>
            <a:chExt cx="1920" cy="1289"/>
          </a:xfrm>
        </p:grpSpPr>
        <p:sp>
          <p:nvSpPr>
            <p:cNvPr id="41059" name="Oval 10"/>
            <p:cNvSpPr>
              <a:spLocks noChangeArrowheads="1"/>
            </p:cNvSpPr>
            <p:nvPr/>
          </p:nvSpPr>
          <p:spPr bwMode="auto">
            <a:xfrm>
              <a:off x="4272" y="3120"/>
              <a:ext cx="1104" cy="576"/>
            </a:xfrm>
            <a:prstGeom prst="ellipse">
              <a:avLst/>
            </a:prstGeom>
            <a:solidFill>
              <a:srgbClr val="11DBDB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Ranked</a:t>
              </a: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Documents</a:t>
              </a:r>
            </a:p>
          </p:txBody>
        </p:sp>
        <p:sp>
          <p:nvSpPr>
            <p:cNvPr id="41060" name="Line 12"/>
            <p:cNvSpPr>
              <a:spLocks noChangeShapeType="1"/>
            </p:cNvSpPr>
            <p:nvPr/>
          </p:nvSpPr>
          <p:spPr bwMode="auto">
            <a:xfrm>
              <a:off x="4800" y="2688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1061" name="Rectangle 13"/>
            <p:cNvSpPr>
              <a:spLocks noChangeArrowheads="1"/>
            </p:cNvSpPr>
            <p:nvPr/>
          </p:nvSpPr>
          <p:spPr bwMode="auto">
            <a:xfrm>
              <a:off x="3456" y="2976"/>
              <a:ext cx="768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/>
            </a:p>
          </p:txBody>
        </p:sp>
        <p:sp>
          <p:nvSpPr>
            <p:cNvPr id="41062" name="Text Box 14"/>
            <p:cNvSpPr txBox="1">
              <a:spLocks noChangeArrowheads="1"/>
            </p:cNvSpPr>
            <p:nvPr/>
          </p:nvSpPr>
          <p:spPr bwMode="auto">
            <a:xfrm>
              <a:off x="3552" y="2976"/>
              <a:ext cx="557" cy="1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/>
                <a:t>1. Page1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/>
                <a:t>2. Page2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/>
                <a:t>3. Page3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/>
                <a:t>    .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/>
                <a:t>    .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45064" name="Line 8"/>
          <p:cNvSpPr>
            <a:spLocks noChangeShapeType="1"/>
          </p:cNvSpPr>
          <p:nvPr/>
        </p:nvSpPr>
        <p:spPr bwMode="auto">
          <a:xfrm>
            <a:off x="9144000" y="2743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5" name="Group 113"/>
          <p:cNvGrpSpPr>
            <a:grpSpLocks/>
          </p:cNvGrpSpPr>
          <p:nvPr/>
        </p:nvGrpSpPr>
        <p:grpSpPr bwMode="auto">
          <a:xfrm>
            <a:off x="7772400" y="1828800"/>
            <a:ext cx="2209800" cy="914400"/>
            <a:chOff x="3936" y="1152"/>
            <a:chExt cx="1392" cy="576"/>
          </a:xfrm>
        </p:grpSpPr>
        <p:sp>
          <p:nvSpPr>
            <p:cNvPr id="41057" name="Oval 3"/>
            <p:cNvSpPr>
              <a:spLocks noChangeArrowheads="1"/>
            </p:cNvSpPr>
            <p:nvPr/>
          </p:nvSpPr>
          <p:spPr bwMode="auto">
            <a:xfrm>
              <a:off x="4272" y="1152"/>
              <a:ext cx="1056" cy="576"/>
            </a:xfrm>
            <a:prstGeom prst="ellipse">
              <a:avLst/>
            </a:prstGeom>
            <a:solidFill>
              <a:srgbClr val="11DBDB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Document</a:t>
              </a: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corpus</a:t>
              </a:r>
            </a:p>
          </p:txBody>
        </p:sp>
        <p:sp>
          <p:nvSpPr>
            <p:cNvPr id="41058" name="Line 19"/>
            <p:cNvSpPr>
              <a:spLocks noChangeShapeType="1"/>
            </p:cNvSpPr>
            <p:nvPr/>
          </p:nvSpPr>
          <p:spPr bwMode="auto">
            <a:xfrm>
              <a:off x="3936" y="144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0969" name="Group 111"/>
          <p:cNvGrpSpPr>
            <a:grpSpLocks/>
          </p:cNvGrpSpPr>
          <p:nvPr/>
        </p:nvGrpSpPr>
        <p:grpSpPr bwMode="auto">
          <a:xfrm>
            <a:off x="2362200" y="1524000"/>
            <a:ext cx="2743200" cy="2209800"/>
            <a:chOff x="528" y="960"/>
            <a:chExt cx="1728" cy="1392"/>
          </a:xfrm>
        </p:grpSpPr>
        <p:sp>
          <p:nvSpPr>
            <p:cNvPr id="40976" name="Cloud"/>
            <p:cNvSpPr>
              <a:spLocks noChangeAspect="1" noEditPoints="1" noChangeArrowheads="1"/>
            </p:cNvSpPr>
            <p:nvPr/>
          </p:nvSpPr>
          <p:spPr bwMode="auto">
            <a:xfrm>
              <a:off x="528" y="960"/>
              <a:ext cx="1728" cy="1392"/>
            </a:xfrm>
            <a:custGeom>
              <a:avLst/>
              <a:gdLst>
                <a:gd name="T0" fmla="*/ 5 w 21600"/>
                <a:gd name="T1" fmla="*/ 696 h 21600"/>
                <a:gd name="T2" fmla="*/ 864 w 21600"/>
                <a:gd name="T3" fmla="*/ 1391 h 21600"/>
                <a:gd name="T4" fmla="*/ 1727 w 21600"/>
                <a:gd name="T5" fmla="*/ 696 h 21600"/>
                <a:gd name="T6" fmla="*/ 864 w 21600"/>
                <a:gd name="T7" fmla="*/ 8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5 w 21600"/>
                <a:gd name="T13" fmla="*/ 3259 h 21600"/>
                <a:gd name="T14" fmla="*/ 17088 w 21600"/>
                <a:gd name="T15" fmla="*/ 1733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7" name="Text Box 23"/>
            <p:cNvSpPr txBox="1">
              <a:spLocks noChangeArrowheads="1"/>
            </p:cNvSpPr>
            <p:nvPr/>
          </p:nvSpPr>
          <p:spPr bwMode="auto">
            <a:xfrm>
              <a:off x="1152" y="1104"/>
              <a:ext cx="47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CC00"/>
                </a:buClr>
                <a:buChar char="–"/>
                <a:defRPr sz="2800">
                  <a:solidFill>
                    <a:srgbClr val="3333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3333CC"/>
                </a:buClr>
                <a:buChar char="•"/>
                <a:defRPr sz="2400">
                  <a:solidFill>
                    <a:srgbClr val="006600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333CC"/>
                </a:buClr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Char char="»"/>
                <a:defRPr sz="2000">
                  <a:solidFill>
                    <a:srgbClr val="0000CC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Web</a:t>
              </a:r>
            </a:p>
          </p:txBody>
        </p:sp>
        <p:grpSp>
          <p:nvGrpSpPr>
            <p:cNvPr id="40978" name="Group 24"/>
            <p:cNvGrpSpPr>
              <a:grpSpLocks/>
            </p:cNvGrpSpPr>
            <p:nvPr/>
          </p:nvGrpSpPr>
          <p:grpSpPr bwMode="auto">
            <a:xfrm>
              <a:off x="1008" y="1392"/>
              <a:ext cx="864" cy="768"/>
              <a:chOff x="1872" y="1152"/>
              <a:chExt cx="2784" cy="2496"/>
            </a:xfrm>
          </p:grpSpPr>
          <p:grpSp>
            <p:nvGrpSpPr>
              <p:cNvPr id="40979" name="Group 25"/>
              <p:cNvGrpSpPr>
                <a:grpSpLocks/>
              </p:cNvGrpSpPr>
              <p:nvPr/>
            </p:nvGrpSpPr>
            <p:grpSpPr bwMode="auto">
              <a:xfrm>
                <a:off x="1872" y="1872"/>
                <a:ext cx="528" cy="624"/>
                <a:chOff x="1488" y="1392"/>
                <a:chExt cx="528" cy="624"/>
              </a:xfrm>
            </p:grpSpPr>
            <p:sp>
              <p:nvSpPr>
                <p:cNvPr id="41047" name="Rectangle 26"/>
                <p:cNvSpPr>
                  <a:spLocks noChangeArrowheads="1"/>
                </p:cNvSpPr>
                <p:nvPr/>
              </p:nvSpPr>
              <p:spPr bwMode="auto">
                <a:xfrm>
                  <a:off x="1488" y="1392"/>
                  <a:ext cx="528" cy="624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CC00"/>
                    </a:buClr>
                    <a:buChar char="–"/>
                    <a:defRPr sz="2800">
                      <a:solidFill>
                        <a:srgbClr val="333399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3333CC"/>
                    </a:buClr>
                    <a:buChar char="•"/>
                    <a:defRPr sz="2400">
                      <a:solidFill>
                        <a:srgbClr val="0066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3333CC"/>
                    </a:buClr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600"/>
                </a:p>
              </p:txBody>
            </p:sp>
            <p:sp>
              <p:nvSpPr>
                <p:cNvPr id="41048" name="Line 27"/>
                <p:cNvSpPr>
                  <a:spLocks noChangeShapeType="1"/>
                </p:cNvSpPr>
                <p:nvPr/>
              </p:nvSpPr>
              <p:spPr bwMode="auto">
                <a:xfrm>
                  <a:off x="1632" y="1464"/>
                  <a:ext cx="336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49" name="Line 28"/>
                <p:cNvSpPr>
                  <a:spLocks noChangeShapeType="1"/>
                </p:cNvSpPr>
                <p:nvPr/>
              </p:nvSpPr>
              <p:spPr bwMode="auto">
                <a:xfrm>
                  <a:off x="1536" y="152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50" name="Line 29"/>
                <p:cNvSpPr>
                  <a:spLocks noChangeShapeType="1"/>
                </p:cNvSpPr>
                <p:nvPr/>
              </p:nvSpPr>
              <p:spPr bwMode="auto">
                <a:xfrm>
                  <a:off x="1536" y="158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51" name="Line 30"/>
                <p:cNvSpPr>
                  <a:spLocks noChangeShapeType="1"/>
                </p:cNvSpPr>
                <p:nvPr/>
              </p:nvSpPr>
              <p:spPr bwMode="auto">
                <a:xfrm>
                  <a:off x="1536" y="164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52" name="Line 31"/>
                <p:cNvSpPr>
                  <a:spLocks noChangeShapeType="1"/>
                </p:cNvSpPr>
                <p:nvPr/>
              </p:nvSpPr>
              <p:spPr bwMode="auto">
                <a:xfrm>
                  <a:off x="1536" y="170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53" name="Line 32"/>
                <p:cNvSpPr>
                  <a:spLocks noChangeShapeType="1"/>
                </p:cNvSpPr>
                <p:nvPr/>
              </p:nvSpPr>
              <p:spPr bwMode="auto">
                <a:xfrm>
                  <a:off x="1632" y="1764"/>
                  <a:ext cx="336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54" name="Line 33"/>
                <p:cNvSpPr>
                  <a:spLocks noChangeShapeType="1"/>
                </p:cNvSpPr>
                <p:nvPr/>
              </p:nvSpPr>
              <p:spPr bwMode="auto">
                <a:xfrm>
                  <a:off x="1536" y="182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55" name="Line 34"/>
                <p:cNvSpPr>
                  <a:spLocks noChangeShapeType="1"/>
                </p:cNvSpPr>
                <p:nvPr/>
              </p:nvSpPr>
              <p:spPr bwMode="auto">
                <a:xfrm>
                  <a:off x="1536" y="188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56" name="Line 35"/>
                <p:cNvSpPr>
                  <a:spLocks noChangeShapeType="1"/>
                </p:cNvSpPr>
                <p:nvPr/>
              </p:nvSpPr>
              <p:spPr bwMode="auto">
                <a:xfrm>
                  <a:off x="1536" y="194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40980" name="Group 36"/>
              <p:cNvGrpSpPr>
                <a:grpSpLocks/>
              </p:cNvGrpSpPr>
              <p:nvPr/>
            </p:nvGrpSpPr>
            <p:grpSpPr bwMode="auto">
              <a:xfrm>
                <a:off x="3072" y="2160"/>
                <a:ext cx="528" cy="624"/>
                <a:chOff x="1488" y="1392"/>
                <a:chExt cx="528" cy="624"/>
              </a:xfrm>
            </p:grpSpPr>
            <p:sp>
              <p:nvSpPr>
                <p:cNvPr id="41037" name="Rectangle 37"/>
                <p:cNvSpPr>
                  <a:spLocks noChangeArrowheads="1"/>
                </p:cNvSpPr>
                <p:nvPr/>
              </p:nvSpPr>
              <p:spPr bwMode="auto">
                <a:xfrm>
                  <a:off x="1488" y="1392"/>
                  <a:ext cx="528" cy="624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CC00"/>
                    </a:buClr>
                    <a:buChar char="–"/>
                    <a:defRPr sz="2800">
                      <a:solidFill>
                        <a:srgbClr val="333399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3333CC"/>
                    </a:buClr>
                    <a:buChar char="•"/>
                    <a:defRPr sz="2400">
                      <a:solidFill>
                        <a:srgbClr val="0066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3333CC"/>
                    </a:buClr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600"/>
                </a:p>
              </p:txBody>
            </p:sp>
            <p:sp>
              <p:nvSpPr>
                <p:cNvPr id="41038" name="Line 38"/>
                <p:cNvSpPr>
                  <a:spLocks noChangeShapeType="1"/>
                </p:cNvSpPr>
                <p:nvPr/>
              </p:nvSpPr>
              <p:spPr bwMode="auto">
                <a:xfrm>
                  <a:off x="1632" y="1464"/>
                  <a:ext cx="336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39" name="Line 39"/>
                <p:cNvSpPr>
                  <a:spLocks noChangeShapeType="1"/>
                </p:cNvSpPr>
                <p:nvPr/>
              </p:nvSpPr>
              <p:spPr bwMode="auto">
                <a:xfrm>
                  <a:off x="1536" y="152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40" name="Line 40"/>
                <p:cNvSpPr>
                  <a:spLocks noChangeShapeType="1"/>
                </p:cNvSpPr>
                <p:nvPr/>
              </p:nvSpPr>
              <p:spPr bwMode="auto">
                <a:xfrm>
                  <a:off x="1536" y="158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41" name="Line 41"/>
                <p:cNvSpPr>
                  <a:spLocks noChangeShapeType="1"/>
                </p:cNvSpPr>
                <p:nvPr/>
              </p:nvSpPr>
              <p:spPr bwMode="auto">
                <a:xfrm>
                  <a:off x="1536" y="164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42" name="Line 42"/>
                <p:cNvSpPr>
                  <a:spLocks noChangeShapeType="1"/>
                </p:cNvSpPr>
                <p:nvPr/>
              </p:nvSpPr>
              <p:spPr bwMode="auto">
                <a:xfrm>
                  <a:off x="1536" y="170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43" name="Line 43"/>
                <p:cNvSpPr>
                  <a:spLocks noChangeShapeType="1"/>
                </p:cNvSpPr>
                <p:nvPr/>
              </p:nvSpPr>
              <p:spPr bwMode="auto">
                <a:xfrm>
                  <a:off x="1632" y="1764"/>
                  <a:ext cx="336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44" name="Line 44"/>
                <p:cNvSpPr>
                  <a:spLocks noChangeShapeType="1"/>
                </p:cNvSpPr>
                <p:nvPr/>
              </p:nvSpPr>
              <p:spPr bwMode="auto">
                <a:xfrm>
                  <a:off x="1536" y="182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45" name="Line 45"/>
                <p:cNvSpPr>
                  <a:spLocks noChangeShapeType="1"/>
                </p:cNvSpPr>
                <p:nvPr/>
              </p:nvSpPr>
              <p:spPr bwMode="auto">
                <a:xfrm>
                  <a:off x="1536" y="188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46" name="Line 46"/>
                <p:cNvSpPr>
                  <a:spLocks noChangeShapeType="1"/>
                </p:cNvSpPr>
                <p:nvPr/>
              </p:nvSpPr>
              <p:spPr bwMode="auto">
                <a:xfrm>
                  <a:off x="1536" y="194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40981" name="Group 47"/>
              <p:cNvGrpSpPr>
                <a:grpSpLocks/>
              </p:cNvGrpSpPr>
              <p:nvPr/>
            </p:nvGrpSpPr>
            <p:grpSpPr bwMode="auto">
              <a:xfrm>
                <a:off x="2448" y="3024"/>
                <a:ext cx="528" cy="624"/>
                <a:chOff x="1488" y="1392"/>
                <a:chExt cx="528" cy="624"/>
              </a:xfrm>
            </p:grpSpPr>
            <p:sp>
              <p:nvSpPr>
                <p:cNvPr id="41027" name="Rectangle 48"/>
                <p:cNvSpPr>
                  <a:spLocks noChangeArrowheads="1"/>
                </p:cNvSpPr>
                <p:nvPr/>
              </p:nvSpPr>
              <p:spPr bwMode="auto">
                <a:xfrm>
                  <a:off x="1488" y="1392"/>
                  <a:ext cx="528" cy="624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CC00"/>
                    </a:buClr>
                    <a:buChar char="–"/>
                    <a:defRPr sz="2800">
                      <a:solidFill>
                        <a:srgbClr val="333399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3333CC"/>
                    </a:buClr>
                    <a:buChar char="•"/>
                    <a:defRPr sz="2400">
                      <a:solidFill>
                        <a:srgbClr val="0066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3333CC"/>
                    </a:buClr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600"/>
                </a:p>
              </p:txBody>
            </p:sp>
            <p:sp>
              <p:nvSpPr>
                <p:cNvPr id="41028" name="Line 49"/>
                <p:cNvSpPr>
                  <a:spLocks noChangeShapeType="1"/>
                </p:cNvSpPr>
                <p:nvPr/>
              </p:nvSpPr>
              <p:spPr bwMode="auto">
                <a:xfrm>
                  <a:off x="1632" y="1464"/>
                  <a:ext cx="336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29" name="Line 50"/>
                <p:cNvSpPr>
                  <a:spLocks noChangeShapeType="1"/>
                </p:cNvSpPr>
                <p:nvPr/>
              </p:nvSpPr>
              <p:spPr bwMode="auto">
                <a:xfrm>
                  <a:off x="1536" y="152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30" name="Line 51"/>
                <p:cNvSpPr>
                  <a:spLocks noChangeShapeType="1"/>
                </p:cNvSpPr>
                <p:nvPr/>
              </p:nvSpPr>
              <p:spPr bwMode="auto">
                <a:xfrm>
                  <a:off x="1536" y="158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31" name="Line 52"/>
                <p:cNvSpPr>
                  <a:spLocks noChangeShapeType="1"/>
                </p:cNvSpPr>
                <p:nvPr/>
              </p:nvSpPr>
              <p:spPr bwMode="auto">
                <a:xfrm>
                  <a:off x="1536" y="164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32" name="Line 53"/>
                <p:cNvSpPr>
                  <a:spLocks noChangeShapeType="1"/>
                </p:cNvSpPr>
                <p:nvPr/>
              </p:nvSpPr>
              <p:spPr bwMode="auto">
                <a:xfrm>
                  <a:off x="1536" y="170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33" name="Line 54"/>
                <p:cNvSpPr>
                  <a:spLocks noChangeShapeType="1"/>
                </p:cNvSpPr>
                <p:nvPr/>
              </p:nvSpPr>
              <p:spPr bwMode="auto">
                <a:xfrm>
                  <a:off x="1632" y="1764"/>
                  <a:ext cx="336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34" name="Line 55"/>
                <p:cNvSpPr>
                  <a:spLocks noChangeShapeType="1"/>
                </p:cNvSpPr>
                <p:nvPr/>
              </p:nvSpPr>
              <p:spPr bwMode="auto">
                <a:xfrm>
                  <a:off x="1536" y="182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35" name="Line 56"/>
                <p:cNvSpPr>
                  <a:spLocks noChangeShapeType="1"/>
                </p:cNvSpPr>
                <p:nvPr/>
              </p:nvSpPr>
              <p:spPr bwMode="auto">
                <a:xfrm>
                  <a:off x="1536" y="188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36" name="Line 57"/>
                <p:cNvSpPr>
                  <a:spLocks noChangeShapeType="1"/>
                </p:cNvSpPr>
                <p:nvPr/>
              </p:nvSpPr>
              <p:spPr bwMode="auto">
                <a:xfrm>
                  <a:off x="1536" y="194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40982" name="Group 58"/>
              <p:cNvGrpSpPr>
                <a:grpSpLocks/>
              </p:cNvGrpSpPr>
              <p:nvPr/>
            </p:nvGrpSpPr>
            <p:grpSpPr bwMode="auto">
              <a:xfrm>
                <a:off x="4128" y="2592"/>
                <a:ext cx="528" cy="624"/>
                <a:chOff x="1488" y="1392"/>
                <a:chExt cx="528" cy="624"/>
              </a:xfrm>
            </p:grpSpPr>
            <p:sp>
              <p:nvSpPr>
                <p:cNvPr id="41017" name="Rectangle 59"/>
                <p:cNvSpPr>
                  <a:spLocks noChangeArrowheads="1"/>
                </p:cNvSpPr>
                <p:nvPr/>
              </p:nvSpPr>
              <p:spPr bwMode="auto">
                <a:xfrm>
                  <a:off x="1488" y="1392"/>
                  <a:ext cx="528" cy="624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CC00"/>
                    </a:buClr>
                    <a:buChar char="–"/>
                    <a:defRPr sz="2800">
                      <a:solidFill>
                        <a:srgbClr val="333399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3333CC"/>
                    </a:buClr>
                    <a:buChar char="•"/>
                    <a:defRPr sz="2400">
                      <a:solidFill>
                        <a:srgbClr val="0066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3333CC"/>
                    </a:buClr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600"/>
                </a:p>
              </p:txBody>
            </p:sp>
            <p:sp>
              <p:nvSpPr>
                <p:cNvPr id="41018" name="Line 60"/>
                <p:cNvSpPr>
                  <a:spLocks noChangeShapeType="1"/>
                </p:cNvSpPr>
                <p:nvPr/>
              </p:nvSpPr>
              <p:spPr bwMode="auto">
                <a:xfrm>
                  <a:off x="1632" y="1464"/>
                  <a:ext cx="336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19" name="Line 61"/>
                <p:cNvSpPr>
                  <a:spLocks noChangeShapeType="1"/>
                </p:cNvSpPr>
                <p:nvPr/>
              </p:nvSpPr>
              <p:spPr bwMode="auto">
                <a:xfrm>
                  <a:off x="1536" y="152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20" name="Line 62"/>
                <p:cNvSpPr>
                  <a:spLocks noChangeShapeType="1"/>
                </p:cNvSpPr>
                <p:nvPr/>
              </p:nvSpPr>
              <p:spPr bwMode="auto">
                <a:xfrm>
                  <a:off x="1536" y="158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21" name="Line 63"/>
                <p:cNvSpPr>
                  <a:spLocks noChangeShapeType="1"/>
                </p:cNvSpPr>
                <p:nvPr/>
              </p:nvSpPr>
              <p:spPr bwMode="auto">
                <a:xfrm>
                  <a:off x="1536" y="164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22" name="Line 64"/>
                <p:cNvSpPr>
                  <a:spLocks noChangeShapeType="1"/>
                </p:cNvSpPr>
                <p:nvPr/>
              </p:nvSpPr>
              <p:spPr bwMode="auto">
                <a:xfrm>
                  <a:off x="1536" y="170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23" name="Line 65"/>
                <p:cNvSpPr>
                  <a:spLocks noChangeShapeType="1"/>
                </p:cNvSpPr>
                <p:nvPr/>
              </p:nvSpPr>
              <p:spPr bwMode="auto">
                <a:xfrm>
                  <a:off x="1632" y="1764"/>
                  <a:ext cx="336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24" name="Line 66"/>
                <p:cNvSpPr>
                  <a:spLocks noChangeShapeType="1"/>
                </p:cNvSpPr>
                <p:nvPr/>
              </p:nvSpPr>
              <p:spPr bwMode="auto">
                <a:xfrm>
                  <a:off x="1536" y="182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25" name="Line 67"/>
                <p:cNvSpPr>
                  <a:spLocks noChangeShapeType="1"/>
                </p:cNvSpPr>
                <p:nvPr/>
              </p:nvSpPr>
              <p:spPr bwMode="auto">
                <a:xfrm>
                  <a:off x="1536" y="188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26" name="Line 68"/>
                <p:cNvSpPr>
                  <a:spLocks noChangeShapeType="1"/>
                </p:cNvSpPr>
                <p:nvPr/>
              </p:nvSpPr>
              <p:spPr bwMode="auto">
                <a:xfrm>
                  <a:off x="1536" y="194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40983" name="Group 69"/>
              <p:cNvGrpSpPr>
                <a:grpSpLocks/>
              </p:cNvGrpSpPr>
              <p:nvPr/>
            </p:nvGrpSpPr>
            <p:grpSpPr bwMode="auto">
              <a:xfrm>
                <a:off x="2784" y="1152"/>
                <a:ext cx="528" cy="624"/>
                <a:chOff x="1488" y="1392"/>
                <a:chExt cx="528" cy="624"/>
              </a:xfrm>
            </p:grpSpPr>
            <p:sp>
              <p:nvSpPr>
                <p:cNvPr id="41007" name="Rectangle 70"/>
                <p:cNvSpPr>
                  <a:spLocks noChangeArrowheads="1"/>
                </p:cNvSpPr>
                <p:nvPr/>
              </p:nvSpPr>
              <p:spPr bwMode="auto">
                <a:xfrm>
                  <a:off x="1488" y="1392"/>
                  <a:ext cx="528" cy="624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CC00"/>
                    </a:buClr>
                    <a:buChar char="–"/>
                    <a:defRPr sz="2800">
                      <a:solidFill>
                        <a:srgbClr val="333399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3333CC"/>
                    </a:buClr>
                    <a:buChar char="•"/>
                    <a:defRPr sz="2400">
                      <a:solidFill>
                        <a:srgbClr val="0066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3333CC"/>
                    </a:buClr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600"/>
                </a:p>
              </p:txBody>
            </p:sp>
            <p:sp>
              <p:nvSpPr>
                <p:cNvPr id="41008" name="Line 71"/>
                <p:cNvSpPr>
                  <a:spLocks noChangeShapeType="1"/>
                </p:cNvSpPr>
                <p:nvPr/>
              </p:nvSpPr>
              <p:spPr bwMode="auto">
                <a:xfrm>
                  <a:off x="1632" y="1464"/>
                  <a:ext cx="336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09" name="Line 72"/>
                <p:cNvSpPr>
                  <a:spLocks noChangeShapeType="1"/>
                </p:cNvSpPr>
                <p:nvPr/>
              </p:nvSpPr>
              <p:spPr bwMode="auto">
                <a:xfrm>
                  <a:off x="1536" y="152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10" name="Line 73"/>
                <p:cNvSpPr>
                  <a:spLocks noChangeShapeType="1"/>
                </p:cNvSpPr>
                <p:nvPr/>
              </p:nvSpPr>
              <p:spPr bwMode="auto">
                <a:xfrm>
                  <a:off x="1536" y="158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11" name="Line 74"/>
                <p:cNvSpPr>
                  <a:spLocks noChangeShapeType="1"/>
                </p:cNvSpPr>
                <p:nvPr/>
              </p:nvSpPr>
              <p:spPr bwMode="auto">
                <a:xfrm>
                  <a:off x="1536" y="164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12" name="Line 75"/>
                <p:cNvSpPr>
                  <a:spLocks noChangeShapeType="1"/>
                </p:cNvSpPr>
                <p:nvPr/>
              </p:nvSpPr>
              <p:spPr bwMode="auto">
                <a:xfrm>
                  <a:off x="1536" y="170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13" name="Line 76"/>
                <p:cNvSpPr>
                  <a:spLocks noChangeShapeType="1"/>
                </p:cNvSpPr>
                <p:nvPr/>
              </p:nvSpPr>
              <p:spPr bwMode="auto">
                <a:xfrm>
                  <a:off x="1632" y="1764"/>
                  <a:ext cx="336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14" name="Line 77"/>
                <p:cNvSpPr>
                  <a:spLocks noChangeShapeType="1"/>
                </p:cNvSpPr>
                <p:nvPr/>
              </p:nvSpPr>
              <p:spPr bwMode="auto">
                <a:xfrm>
                  <a:off x="1536" y="182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15" name="Line 78"/>
                <p:cNvSpPr>
                  <a:spLocks noChangeShapeType="1"/>
                </p:cNvSpPr>
                <p:nvPr/>
              </p:nvSpPr>
              <p:spPr bwMode="auto">
                <a:xfrm>
                  <a:off x="1536" y="188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16" name="Line 79"/>
                <p:cNvSpPr>
                  <a:spLocks noChangeShapeType="1"/>
                </p:cNvSpPr>
                <p:nvPr/>
              </p:nvSpPr>
              <p:spPr bwMode="auto">
                <a:xfrm>
                  <a:off x="1536" y="194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40984" name="Group 80"/>
              <p:cNvGrpSpPr>
                <a:grpSpLocks/>
              </p:cNvGrpSpPr>
              <p:nvPr/>
            </p:nvGrpSpPr>
            <p:grpSpPr bwMode="auto">
              <a:xfrm>
                <a:off x="4080" y="1632"/>
                <a:ext cx="528" cy="624"/>
                <a:chOff x="1488" y="1392"/>
                <a:chExt cx="528" cy="624"/>
              </a:xfrm>
            </p:grpSpPr>
            <p:sp>
              <p:nvSpPr>
                <p:cNvPr id="40997" name="Rectangle 81"/>
                <p:cNvSpPr>
                  <a:spLocks noChangeArrowheads="1"/>
                </p:cNvSpPr>
                <p:nvPr/>
              </p:nvSpPr>
              <p:spPr bwMode="auto">
                <a:xfrm>
                  <a:off x="1488" y="1392"/>
                  <a:ext cx="528" cy="624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0000"/>
                    </a:buClr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CC00"/>
                    </a:buClr>
                    <a:buChar char="–"/>
                    <a:defRPr sz="2800">
                      <a:solidFill>
                        <a:srgbClr val="333399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3333CC"/>
                    </a:buClr>
                    <a:buChar char="•"/>
                    <a:defRPr sz="2400">
                      <a:solidFill>
                        <a:srgbClr val="0066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3333CC"/>
                    </a:buClr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Char char="»"/>
                    <a:defRPr sz="2000">
                      <a:solidFill>
                        <a:srgbClr val="0000CC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600"/>
                </a:p>
              </p:txBody>
            </p:sp>
            <p:sp>
              <p:nvSpPr>
                <p:cNvPr id="40998" name="Line 82"/>
                <p:cNvSpPr>
                  <a:spLocks noChangeShapeType="1"/>
                </p:cNvSpPr>
                <p:nvPr/>
              </p:nvSpPr>
              <p:spPr bwMode="auto">
                <a:xfrm>
                  <a:off x="1632" y="1464"/>
                  <a:ext cx="336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0999" name="Line 83"/>
                <p:cNvSpPr>
                  <a:spLocks noChangeShapeType="1"/>
                </p:cNvSpPr>
                <p:nvPr/>
              </p:nvSpPr>
              <p:spPr bwMode="auto">
                <a:xfrm>
                  <a:off x="1536" y="152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00" name="Line 84"/>
                <p:cNvSpPr>
                  <a:spLocks noChangeShapeType="1"/>
                </p:cNvSpPr>
                <p:nvPr/>
              </p:nvSpPr>
              <p:spPr bwMode="auto">
                <a:xfrm>
                  <a:off x="1536" y="158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01" name="Line 85"/>
                <p:cNvSpPr>
                  <a:spLocks noChangeShapeType="1"/>
                </p:cNvSpPr>
                <p:nvPr/>
              </p:nvSpPr>
              <p:spPr bwMode="auto">
                <a:xfrm>
                  <a:off x="1536" y="164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02" name="Line 86"/>
                <p:cNvSpPr>
                  <a:spLocks noChangeShapeType="1"/>
                </p:cNvSpPr>
                <p:nvPr/>
              </p:nvSpPr>
              <p:spPr bwMode="auto">
                <a:xfrm>
                  <a:off x="1536" y="170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03" name="Line 87"/>
                <p:cNvSpPr>
                  <a:spLocks noChangeShapeType="1"/>
                </p:cNvSpPr>
                <p:nvPr/>
              </p:nvSpPr>
              <p:spPr bwMode="auto">
                <a:xfrm>
                  <a:off x="1632" y="1764"/>
                  <a:ext cx="336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04" name="Line 88"/>
                <p:cNvSpPr>
                  <a:spLocks noChangeShapeType="1"/>
                </p:cNvSpPr>
                <p:nvPr/>
              </p:nvSpPr>
              <p:spPr bwMode="auto">
                <a:xfrm>
                  <a:off x="1536" y="182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05" name="Line 89"/>
                <p:cNvSpPr>
                  <a:spLocks noChangeShapeType="1"/>
                </p:cNvSpPr>
                <p:nvPr/>
              </p:nvSpPr>
              <p:spPr bwMode="auto">
                <a:xfrm>
                  <a:off x="1536" y="188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06" name="Line 90"/>
                <p:cNvSpPr>
                  <a:spLocks noChangeShapeType="1"/>
                </p:cNvSpPr>
                <p:nvPr/>
              </p:nvSpPr>
              <p:spPr bwMode="auto">
                <a:xfrm>
                  <a:off x="1536" y="1944"/>
                  <a:ext cx="432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40985" name="Rectangle 91"/>
              <p:cNvSpPr>
                <a:spLocks noChangeArrowheads="1"/>
              </p:cNvSpPr>
              <p:nvPr/>
            </p:nvSpPr>
            <p:spPr bwMode="auto">
              <a:xfrm>
                <a:off x="3360" y="2352"/>
                <a:ext cx="192" cy="96"/>
              </a:xfrm>
              <a:prstGeom prst="rect">
                <a:avLst/>
              </a:prstGeom>
              <a:solidFill>
                <a:srgbClr val="11DBDB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CC00"/>
                  </a:buClr>
                  <a:buChar char="–"/>
                  <a:defRPr sz="2800">
                    <a:solidFill>
                      <a:srgbClr val="3333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33CC"/>
                  </a:buClr>
                  <a:buChar char="•"/>
                  <a:defRPr sz="2400">
                    <a:solidFill>
                      <a:srgbClr val="006600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3333CC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600"/>
              </a:p>
            </p:txBody>
          </p:sp>
          <p:sp>
            <p:nvSpPr>
              <p:cNvPr id="40986" name="Rectangle 92"/>
              <p:cNvSpPr>
                <a:spLocks noChangeArrowheads="1"/>
              </p:cNvSpPr>
              <p:nvPr/>
            </p:nvSpPr>
            <p:spPr bwMode="auto">
              <a:xfrm>
                <a:off x="4176" y="1632"/>
                <a:ext cx="384" cy="96"/>
              </a:xfrm>
              <a:prstGeom prst="rect">
                <a:avLst/>
              </a:prstGeom>
              <a:solidFill>
                <a:srgbClr val="98ED87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CC00"/>
                  </a:buClr>
                  <a:buChar char="–"/>
                  <a:defRPr sz="2800">
                    <a:solidFill>
                      <a:srgbClr val="3333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33CC"/>
                  </a:buClr>
                  <a:buChar char="•"/>
                  <a:defRPr sz="2400">
                    <a:solidFill>
                      <a:srgbClr val="006600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3333CC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600"/>
              </a:p>
            </p:txBody>
          </p:sp>
          <p:sp>
            <p:nvSpPr>
              <p:cNvPr id="40987" name="Rectangle 93"/>
              <p:cNvSpPr>
                <a:spLocks noChangeArrowheads="1"/>
              </p:cNvSpPr>
              <p:nvPr/>
            </p:nvSpPr>
            <p:spPr bwMode="auto">
              <a:xfrm>
                <a:off x="2592" y="3168"/>
                <a:ext cx="240" cy="144"/>
              </a:xfrm>
              <a:prstGeom prst="rect">
                <a:avLst/>
              </a:prstGeom>
              <a:solidFill>
                <a:srgbClr val="F4F432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CC00"/>
                  </a:buClr>
                  <a:buChar char="–"/>
                  <a:defRPr sz="2800">
                    <a:solidFill>
                      <a:srgbClr val="3333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33CC"/>
                  </a:buClr>
                  <a:buChar char="•"/>
                  <a:defRPr sz="2400">
                    <a:solidFill>
                      <a:srgbClr val="006600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3333CC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600"/>
              </a:p>
            </p:txBody>
          </p:sp>
          <p:sp>
            <p:nvSpPr>
              <p:cNvPr id="40988" name="Line 94"/>
              <p:cNvSpPr>
                <a:spLocks noChangeShapeType="1"/>
              </p:cNvSpPr>
              <p:nvPr/>
            </p:nvSpPr>
            <p:spPr bwMode="auto">
              <a:xfrm flipV="1">
                <a:off x="2112" y="1440"/>
                <a:ext cx="672" cy="62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989" name="Line 95"/>
              <p:cNvSpPr>
                <a:spLocks noChangeShapeType="1"/>
              </p:cNvSpPr>
              <p:nvPr/>
            </p:nvSpPr>
            <p:spPr bwMode="auto">
              <a:xfrm>
                <a:off x="2160" y="2256"/>
                <a:ext cx="912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990" name="Line 96"/>
              <p:cNvSpPr>
                <a:spLocks noChangeShapeType="1"/>
              </p:cNvSpPr>
              <p:nvPr/>
            </p:nvSpPr>
            <p:spPr bwMode="auto">
              <a:xfrm flipH="1" flipV="1">
                <a:off x="3312" y="1440"/>
                <a:ext cx="960" cy="5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991" name="Line 97"/>
              <p:cNvSpPr>
                <a:spLocks noChangeShapeType="1"/>
              </p:cNvSpPr>
              <p:nvPr/>
            </p:nvSpPr>
            <p:spPr bwMode="auto">
              <a:xfrm flipV="1">
                <a:off x="4368" y="2256"/>
                <a:ext cx="0" cy="57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992" name="Line 98"/>
              <p:cNvSpPr>
                <a:spLocks noChangeShapeType="1"/>
              </p:cNvSpPr>
              <p:nvPr/>
            </p:nvSpPr>
            <p:spPr bwMode="auto">
              <a:xfrm flipV="1">
                <a:off x="2784" y="2928"/>
                <a:ext cx="1344" cy="52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993" name="Line 99"/>
              <p:cNvSpPr>
                <a:spLocks noChangeShapeType="1"/>
              </p:cNvSpPr>
              <p:nvPr/>
            </p:nvSpPr>
            <p:spPr bwMode="auto">
              <a:xfrm flipH="1" flipV="1">
                <a:off x="2160" y="2496"/>
                <a:ext cx="576" cy="76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994" name="Line 100"/>
              <p:cNvSpPr>
                <a:spLocks noChangeShapeType="1"/>
              </p:cNvSpPr>
              <p:nvPr/>
            </p:nvSpPr>
            <p:spPr bwMode="auto">
              <a:xfrm>
                <a:off x="3024" y="1440"/>
                <a:ext cx="192" cy="72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995" name="Line 101"/>
              <p:cNvSpPr>
                <a:spLocks noChangeShapeType="1"/>
              </p:cNvSpPr>
              <p:nvPr/>
            </p:nvSpPr>
            <p:spPr bwMode="auto">
              <a:xfrm flipV="1">
                <a:off x="3408" y="2016"/>
                <a:ext cx="672" cy="288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996" name="Line 102"/>
              <p:cNvSpPr>
                <a:spLocks noChangeShapeType="1"/>
              </p:cNvSpPr>
              <p:nvPr/>
            </p:nvSpPr>
            <p:spPr bwMode="auto">
              <a:xfrm>
                <a:off x="3408" y="2592"/>
                <a:ext cx="720" cy="19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grpSp>
        <p:nvGrpSpPr>
          <p:cNvPr id="14" name="Group 112"/>
          <p:cNvGrpSpPr>
            <a:grpSpLocks/>
          </p:cNvGrpSpPr>
          <p:nvPr/>
        </p:nvGrpSpPr>
        <p:grpSpPr bwMode="auto">
          <a:xfrm>
            <a:off x="4724400" y="1828800"/>
            <a:ext cx="2971800" cy="1066800"/>
            <a:chOff x="2016" y="1152"/>
            <a:chExt cx="1872" cy="672"/>
          </a:xfrm>
        </p:grpSpPr>
        <p:sp>
          <p:nvSpPr>
            <p:cNvPr id="40971" name="Line 18"/>
            <p:cNvSpPr>
              <a:spLocks noChangeShapeType="1"/>
            </p:cNvSpPr>
            <p:nvPr/>
          </p:nvSpPr>
          <p:spPr bwMode="auto">
            <a:xfrm>
              <a:off x="2016" y="1440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40972" name="Group 110"/>
            <p:cNvGrpSpPr>
              <a:grpSpLocks/>
            </p:cNvGrpSpPr>
            <p:nvPr/>
          </p:nvGrpSpPr>
          <p:grpSpPr bwMode="auto">
            <a:xfrm>
              <a:off x="2592" y="1152"/>
              <a:ext cx="1296" cy="672"/>
              <a:chOff x="2592" y="1152"/>
              <a:chExt cx="1296" cy="672"/>
            </a:xfrm>
          </p:grpSpPr>
          <p:sp>
            <p:nvSpPr>
              <p:cNvPr id="40973" name="Rectangle 17"/>
              <p:cNvSpPr>
                <a:spLocks noChangeArrowheads="1"/>
              </p:cNvSpPr>
              <p:nvPr/>
            </p:nvSpPr>
            <p:spPr bwMode="auto">
              <a:xfrm>
                <a:off x="2592" y="1152"/>
                <a:ext cx="1296" cy="672"/>
              </a:xfrm>
              <a:prstGeom prst="rect">
                <a:avLst/>
              </a:prstGeom>
              <a:solidFill>
                <a:srgbClr val="98ED87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98ED87"/>
                </a:extrusionClr>
                <a:contourClr>
                  <a:srgbClr val="98ED87"/>
                </a:contourClr>
              </a:sp3d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CC00"/>
                  </a:buClr>
                  <a:buChar char="–"/>
                  <a:defRPr sz="2800">
                    <a:solidFill>
                      <a:srgbClr val="3333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33CC"/>
                  </a:buClr>
                  <a:buChar char="•"/>
                  <a:defRPr sz="2400">
                    <a:solidFill>
                      <a:srgbClr val="006600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3333CC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pic>
            <p:nvPicPr>
              <p:cNvPr id="40974" name="Picture 103" descr="C:\Program Files\MSWorks\Clipart\AN00080_.WMF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440"/>
                <a:ext cx="576" cy="3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975" name="Rectangle 104"/>
              <p:cNvSpPr>
                <a:spLocks noChangeArrowheads="1"/>
              </p:cNvSpPr>
              <p:nvPr/>
            </p:nvSpPr>
            <p:spPr bwMode="auto">
              <a:xfrm>
                <a:off x="2928" y="1152"/>
                <a:ext cx="61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CC00"/>
                  </a:buClr>
                  <a:buChar char="–"/>
                  <a:defRPr sz="2800">
                    <a:solidFill>
                      <a:srgbClr val="3333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33CC"/>
                  </a:buClr>
                  <a:buChar char="•"/>
                  <a:defRPr sz="2400">
                    <a:solidFill>
                      <a:srgbClr val="006600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3333CC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Char char="»"/>
                  <a:defRPr sz="2000">
                    <a:solidFill>
                      <a:srgbClr val="0000CC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2400"/>
                  <a:t>Spider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797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79459B-78FB-441D-8541-AEB1A85CF30E}" type="slidenum">
              <a:rPr lang="en-US" altLang="en-US" sz="1200">
                <a:latin typeface="Helvetica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20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Relevance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Relevance is a subjective judgment and may include:</a:t>
            </a:r>
          </a:p>
          <a:p>
            <a:pPr lvl="1" eaLnBrk="1" hangingPunct="1"/>
            <a:r>
              <a:rPr lang="en-US" altLang="en-US"/>
              <a:t>Being on the proper subject.</a:t>
            </a:r>
          </a:p>
          <a:p>
            <a:pPr lvl="1" eaLnBrk="1" hangingPunct="1"/>
            <a:r>
              <a:rPr lang="en-US" altLang="en-US"/>
              <a:t>Being timely (recent information).</a:t>
            </a:r>
          </a:p>
          <a:p>
            <a:pPr lvl="1" eaLnBrk="1" hangingPunct="1"/>
            <a:r>
              <a:rPr lang="en-US" altLang="en-US"/>
              <a:t>Being authoritative (from a trusted source).</a:t>
            </a:r>
          </a:p>
          <a:p>
            <a:pPr lvl="1" eaLnBrk="1" hangingPunct="1"/>
            <a:r>
              <a:rPr lang="en-US" altLang="en-US"/>
              <a:t>Satisfying the goals of the user and his/her intended use of the information (</a:t>
            </a:r>
            <a:r>
              <a:rPr lang="en-US" altLang="en-US" i="1"/>
              <a:t>information need</a:t>
            </a:r>
            <a:r>
              <a:rPr lang="en-US" altLang="en-US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991212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C3FA1FE-905C-46CB-A48D-1F2884FED0B6}" type="slidenum">
              <a:rPr lang="en-US" altLang="en-US" sz="1200">
                <a:latin typeface="Helvetica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20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Keyword Search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Simplest notion of relevance is that the query string appears verbatim in the document.</a:t>
            </a:r>
          </a:p>
          <a:p>
            <a:pPr eaLnBrk="1" hangingPunct="1"/>
            <a:r>
              <a:rPr lang="en-US" altLang="en-US"/>
              <a:t>Slightly less strict notion is that the words in the query appear frequently in the document, in any order (</a:t>
            </a:r>
            <a:r>
              <a:rPr lang="en-US" altLang="en-US" i="1"/>
              <a:t>bag of words</a:t>
            </a:r>
            <a:r>
              <a:rPr lang="en-US" altLang="en-US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239081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449A2F7-C7DA-419F-AD9E-38F0CDC2B5D0}" type="slidenum">
              <a:rPr lang="en-US" altLang="en-US" sz="1200">
                <a:latin typeface="Helvetica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20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006415"/>
            <a:ext cx="10363200" cy="1187570"/>
          </a:xfrm>
        </p:spPr>
        <p:txBody>
          <a:bodyPr/>
          <a:lstStyle/>
          <a:p>
            <a:pPr eaLnBrk="1" hangingPunct="1"/>
            <a:r>
              <a:rPr lang="en-US" altLang="en-US" dirty="0"/>
              <a:t>Problems with Keywords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0733" y="1600200"/>
            <a:ext cx="9000067" cy="4800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800" dirty="0"/>
              <a:t>May not retrieve relevant documents that include synonymous terms.</a:t>
            </a:r>
          </a:p>
          <a:p>
            <a:pPr lvl="1" eaLnBrk="1" hangingPunct="1"/>
            <a:r>
              <a:rPr lang="en-US" altLang="en-US" sz="2400" dirty="0"/>
              <a:t>“restaurant” vs. “café”</a:t>
            </a:r>
          </a:p>
          <a:p>
            <a:pPr lvl="1" eaLnBrk="1" hangingPunct="1"/>
            <a:r>
              <a:rPr lang="en-US" altLang="en-US" sz="2400" dirty="0"/>
              <a:t>“PRC” vs. “China”</a:t>
            </a:r>
          </a:p>
          <a:p>
            <a:pPr eaLnBrk="1" hangingPunct="1"/>
            <a:r>
              <a:rPr lang="en-US" altLang="en-US" sz="2800" dirty="0"/>
              <a:t>May retrieve irrelevant documents that include ambiguous terms.</a:t>
            </a:r>
          </a:p>
          <a:p>
            <a:pPr lvl="1" eaLnBrk="1" hangingPunct="1"/>
            <a:r>
              <a:rPr lang="en-US" altLang="en-US" sz="2400" dirty="0"/>
              <a:t>“bat” (baseball vs. mammal)</a:t>
            </a:r>
          </a:p>
          <a:p>
            <a:pPr lvl="1" eaLnBrk="1" hangingPunct="1"/>
            <a:r>
              <a:rPr lang="en-US" altLang="en-US" sz="2400" dirty="0"/>
              <a:t>“Apple” (company vs. fruit)</a:t>
            </a:r>
          </a:p>
          <a:p>
            <a:pPr lvl="1" eaLnBrk="1" hangingPunct="1"/>
            <a:r>
              <a:rPr lang="en-US" altLang="en-US" sz="2400" dirty="0"/>
              <a:t>“bit” (unit of data vs. act of eating)</a:t>
            </a:r>
          </a:p>
          <a:p>
            <a:pPr lvl="1" eaLnBrk="1" hangingPunct="1"/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34292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C145FC7-116D-412A-A246-53CC6218598F}" type="slidenum">
              <a:rPr lang="en-US" altLang="en-US" sz="1200">
                <a:latin typeface="Helvetica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20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Intelligent IR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Taking into account the </a:t>
            </a:r>
            <a:r>
              <a:rPr lang="en-US" altLang="en-US" i="1"/>
              <a:t>meaning</a:t>
            </a:r>
            <a:r>
              <a:rPr lang="en-US" altLang="en-US"/>
              <a:t> of the words used.</a:t>
            </a:r>
          </a:p>
          <a:p>
            <a:pPr eaLnBrk="1" hangingPunct="1"/>
            <a:r>
              <a:rPr lang="en-US" altLang="en-US"/>
              <a:t>Taking into account the </a:t>
            </a:r>
            <a:r>
              <a:rPr lang="en-US" altLang="en-US" i="1"/>
              <a:t>order</a:t>
            </a:r>
            <a:r>
              <a:rPr lang="en-US" altLang="en-US"/>
              <a:t> of words in the query.</a:t>
            </a:r>
          </a:p>
          <a:p>
            <a:pPr eaLnBrk="1" hangingPunct="1"/>
            <a:r>
              <a:rPr lang="en-US" altLang="en-US"/>
              <a:t>Adapting to the user based on direct or indirect feedback.</a:t>
            </a:r>
          </a:p>
          <a:p>
            <a:pPr eaLnBrk="1" hangingPunct="1"/>
            <a:r>
              <a:rPr lang="en-US" altLang="en-US"/>
              <a:t>Taking into account the </a:t>
            </a:r>
            <a:r>
              <a:rPr lang="en-US" altLang="en-US" i="1"/>
              <a:t>authority</a:t>
            </a:r>
            <a:r>
              <a:rPr lang="en-US" altLang="en-US"/>
              <a:t> of the source.</a:t>
            </a:r>
          </a:p>
          <a:p>
            <a:pPr eaLnBrk="1" hangingPunct="1">
              <a:buFontTx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5055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F6EB2FD-2AFD-491A-8597-997D02D732B3}" type="slidenum">
              <a:rPr lang="en-US" altLang="en-US" sz="1200">
                <a:latin typeface="Helvetica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200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History of IR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1960-70’s:</a:t>
            </a:r>
          </a:p>
          <a:p>
            <a:pPr lvl="1" eaLnBrk="1" hangingPunct="1"/>
            <a:r>
              <a:rPr lang="en-US" altLang="en-US"/>
              <a:t> Initial exploration of text retrieval systems for “small” corpora of scientific abstracts, and law and business documents.</a:t>
            </a:r>
          </a:p>
          <a:p>
            <a:pPr lvl="1" eaLnBrk="1" hangingPunct="1"/>
            <a:r>
              <a:rPr lang="en-US" altLang="en-US"/>
              <a:t>Development of the basic Boolean and vector-space models of retrieval.</a:t>
            </a:r>
          </a:p>
          <a:p>
            <a:pPr lvl="1" eaLnBrk="1" hangingPunct="1"/>
            <a:r>
              <a:rPr lang="en-US" altLang="en-US"/>
              <a:t>Prof. Salton and his students at Cornell University are the leading researchers in the area.</a:t>
            </a:r>
          </a:p>
        </p:txBody>
      </p:sp>
    </p:spTree>
    <p:extLst>
      <p:ext uri="{BB962C8B-B14F-4D97-AF65-F5344CB8AC3E}">
        <p14:creationId xmlns:p14="http://schemas.microsoft.com/office/powerpoint/2010/main" val="2877767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7B0A-119A-8192-8DC1-1B5911F4A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010" y="4670476"/>
            <a:ext cx="9549183" cy="839965"/>
          </a:xfrm>
        </p:spPr>
        <p:txBody>
          <a:bodyPr anchor="b">
            <a:normAutofit/>
          </a:bodyPr>
          <a:lstStyle/>
          <a:p>
            <a:pPr algn="ctr"/>
            <a:r>
              <a:rPr lang="en-US"/>
              <a:t>Turing Test</a:t>
            </a:r>
          </a:p>
        </p:txBody>
      </p:sp>
      <p:sp>
        <p:nvSpPr>
          <p:cNvPr id="1053" name="Subtitle 2">
            <a:extLst>
              <a:ext uri="{FF2B5EF4-FFF2-40B4-BE49-F238E27FC236}">
                <a16:creationId xmlns:a16="http://schemas.microsoft.com/office/drawing/2014/main" id="{A580AF8F-5F77-4E1B-B878-E4736CD49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6010" y="5608644"/>
            <a:ext cx="9549183" cy="630909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Can machines THINK? (1950)</a:t>
            </a:r>
            <a:endParaRPr lang="en-US" sz="1800" dirty="0">
              <a:latin typeface="+mn-lt"/>
            </a:endParaRPr>
          </a:p>
        </p:txBody>
      </p:sp>
      <p:pic>
        <p:nvPicPr>
          <p:cNvPr id="1030" name="Picture 6" descr="Turing test - Wikipedia">
            <a:extLst>
              <a:ext uri="{FF2B5EF4-FFF2-40B4-BE49-F238E27FC236}">
                <a16:creationId xmlns:a16="http://schemas.microsoft.com/office/drawing/2014/main" id="{F5508AA6-23EF-3731-890F-A99803F34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" r="6" b="11322"/>
          <a:stretch/>
        </p:blipFill>
        <p:spPr bwMode="auto">
          <a:xfrm>
            <a:off x="990600" y="1066799"/>
            <a:ext cx="5108575" cy="335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EA7D6A6-15F2-EA11-D403-6CA75938B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2" r="-2" b="43707"/>
          <a:stretch/>
        </p:blipFill>
        <p:spPr bwMode="auto">
          <a:xfrm>
            <a:off x="6099175" y="1066799"/>
            <a:ext cx="5101240" cy="335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6" name="Date Placeholder 3">
            <a:extLst>
              <a:ext uri="{FF2B5EF4-FFF2-40B4-BE49-F238E27FC236}">
                <a16:creationId xmlns:a16="http://schemas.microsoft.com/office/drawing/2014/main" id="{E36EB3A5-E8FB-48A5-BB59-1E449A9F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1E6FE6-293C-4D55-A426-139D47F45396}" type="datetime1">
              <a:rPr lang="en-US" smtClean="0"/>
              <a:pPr>
                <a:spcAft>
                  <a:spcPts val="600"/>
                </a:spcAft>
              </a:pPr>
              <a:t>6/16/23</a:t>
            </a:fld>
            <a:endParaRPr lang="en-US"/>
          </a:p>
        </p:txBody>
      </p:sp>
      <p:sp>
        <p:nvSpPr>
          <p:cNvPr id="1047" name="Footer Placeholder 4">
            <a:extLst>
              <a:ext uri="{FF2B5EF4-FFF2-40B4-BE49-F238E27FC236}">
                <a16:creationId xmlns:a16="http://schemas.microsoft.com/office/drawing/2014/main" id="{4B21C378-352D-4BF8-BD65-16270960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CREDIT WIKIPEDIA for images</a:t>
            </a:r>
          </a:p>
        </p:txBody>
      </p:sp>
      <p:sp>
        <p:nvSpPr>
          <p:cNvPr id="1048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3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E75F5F6-E0E2-40BE-BA74-BD62FA300979}" type="slidenum">
              <a:rPr lang="en-US" altLang="en-US" sz="1200">
                <a:latin typeface="Helvetica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IR History Continued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1980’s:</a:t>
            </a:r>
          </a:p>
          <a:p>
            <a:pPr lvl="1" eaLnBrk="1" hangingPunct="1"/>
            <a:r>
              <a:rPr lang="en-US" altLang="en-US"/>
              <a:t>Large document database systems, many run by companies:</a:t>
            </a:r>
          </a:p>
          <a:p>
            <a:pPr lvl="2" eaLnBrk="1" hangingPunct="1"/>
            <a:r>
              <a:rPr lang="en-US" altLang="en-US"/>
              <a:t>Lexis-Nexis</a:t>
            </a:r>
          </a:p>
          <a:p>
            <a:pPr lvl="2" eaLnBrk="1" hangingPunct="1"/>
            <a:r>
              <a:rPr lang="en-US" altLang="en-US"/>
              <a:t>Dialog</a:t>
            </a:r>
          </a:p>
          <a:p>
            <a:pPr lvl="2" eaLnBrk="1" hangingPunct="1"/>
            <a:r>
              <a:rPr lang="en-US" altLang="en-US"/>
              <a:t>MEDLINE</a:t>
            </a:r>
          </a:p>
          <a:p>
            <a:pPr eaLnBrk="1" hangingPunct="1">
              <a:buFontTx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1161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63261E4-0657-4A24-8BEC-EE04A85092AF}" type="slidenum">
              <a:rPr lang="en-US" altLang="en-US" sz="1200">
                <a:latin typeface="Helvetica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200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IR History Continued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1990’s:</a:t>
            </a:r>
          </a:p>
          <a:p>
            <a:pPr lvl="1" eaLnBrk="1" hangingPunct="1"/>
            <a:r>
              <a:rPr lang="en-US" altLang="en-US"/>
              <a:t>Searching FTPable documents on the Internet</a:t>
            </a:r>
          </a:p>
          <a:p>
            <a:pPr lvl="2" eaLnBrk="1" hangingPunct="1"/>
            <a:r>
              <a:rPr lang="en-US" altLang="en-US"/>
              <a:t>Archie</a:t>
            </a:r>
          </a:p>
          <a:p>
            <a:pPr lvl="2" eaLnBrk="1" hangingPunct="1"/>
            <a:r>
              <a:rPr lang="en-US" altLang="en-US"/>
              <a:t>WAIS</a:t>
            </a:r>
          </a:p>
          <a:p>
            <a:pPr lvl="1" eaLnBrk="1" hangingPunct="1"/>
            <a:r>
              <a:rPr lang="en-US" altLang="en-US"/>
              <a:t>Searching the World Wide Web</a:t>
            </a:r>
          </a:p>
          <a:p>
            <a:pPr lvl="2" eaLnBrk="1" hangingPunct="1"/>
            <a:r>
              <a:rPr lang="en-US" altLang="en-US"/>
              <a:t>Lycos</a:t>
            </a:r>
          </a:p>
          <a:p>
            <a:pPr lvl="2" eaLnBrk="1" hangingPunct="1"/>
            <a:r>
              <a:rPr lang="en-US" altLang="en-US"/>
              <a:t>Yahoo</a:t>
            </a:r>
          </a:p>
          <a:p>
            <a:pPr lvl="2" eaLnBrk="1" hangingPunct="1"/>
            <a:r>
              <a:rPr lang="en-US" altLang="en-US"/>
              <a:t>Altavista</a:t>
            </a:r>
          </a:p>
        </p:txBody>
      </p:sp>
    </p:spTree>
    <p:extLst>
      <p:ext uri="{BB962C8B-B14F-4D97-AF65-F5344CB8AC3E}">
        <p14:creationId xmlns:p14="http://schemas.microsoft.com/office/powerpoint/2010/main" val="2055617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C32AF3B-1857-44E4-97D3-98D10C80A4E6}" type="slidenum">
              <a:rPr lang="en-US" altLang="en-US" sz="1200">
                <a:latin typeface="Helvetica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200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IR History Continued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1990’s continued:</a:t>
            </a:r>
          </a:p>
          <a:p>
            <a:pPr lvl="1" eaLnBrk="1" hangingPunct="1"/>
            <a:r>
              <a:rPr lang="en-US" altLang="en-US"/>
              <a:t>Organized Competitions</a:t>
            </a:r>
          </a:p>
          <a:p>
            <a:pPr lvl="2" eaLnBrk="1" hangingPunct="1"/>
            <a:r>
              <a:rPr lang="en-US" altLang="en-US"/>
              <a:t>NIST TREC</a:t>
            </a:r>
          </a:p>
          <a:p>
            <a:pPr lvl="1" eaLnBrk="1" hangingPunct="1"/>
            <a:r>
              <a:rPr lang="en-US" altLang="en-US"/>
              <a:t>Recommender Systems</a:t>
            </a:r>
          </a:p>
          <a:p>
            <a:pPr lvl="2" eaLnBrk="1" hangingPunct="1"/>
            <a:r>
              <a:rPr lang="en-US" altLang="en-US"/>
              <a:t>Ringo</a:t>
            </a:r>
          </a:p>
          <a:p>
            <a:pPr lvl="2" eaLnBrk="1" hangingPunct="1"/>
            <a:r>
              <a:rPr lang="en-US" altLang="en-US"/>
              <a:t>Amazon</a:t>
            </a:r>
          </a:p>
          <a:p>
            <a:pPr lvl="2" eaLnBrk="1" hangingPunct="1"/>
            <a:r>
              <a:rPr lang="en-US" altLang="en-US"/>
              <a:t>NetPerceptions</a:t>
            </a:r>
          </a:p>
          <a:p>
            <a:pPr lvl="1" eaLnBrk="1" hangingPunct="1"/>
            <a:r>
              <a:rPr lang="en-US" altLang="en-US"/>
              <a:t>Automated Text Categorization &amp; Clustering</a:t>
            </a:r>
          </a:p>
          <a:p>
            <a:pPr lvl="1"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3100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AB35403-6AB8-4AE4-ACDF-4C7EF00DD8BA}" type="slidenum">
              <a:rPr lang="en-US" altLang="en-US" sz="1200">
                <a:latin typeface="Helvetica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200"/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IR History Continued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2000’s</a:t>
            </a:r>
          </a:p>
          <a:p>
            <a:pPr lvl="1" eaLnBrk="1" hangingPunct="1"/>
            <a:r>
              <a:rPr lang="en-US" altLang="en-US"/>
              <a:t>Link analysis for Web Search</a:t>
            </a:r>
          </a:p>
          <a:p>
            <a:pPr lvl="2" eaLnBrk="1" hangingPunct="1"/>
            <a:r>
              <a:rPr lang="en-US" altLang="en-US"/>
              <a:t>Google</a:t>
            </a:r>
          </a:p>
          <a:p>
            <a:pPr lvl="1" eaLnBrk="1" hangingPunct="1"/>
            <a:r>
              <a:rPr lang="en-US" altLang="en-US"/>
              <a:t>Automated Information Extraction</a:t>
            </a:r>
          </a:p>
          <a:p>
            <a:pPr lvl="1" eaLnBrk="1" hangingPunct="1"/>
            <a:r>
              <a:rPr lang="en-US" altLang="en-US"/>
              <a:t>Parallel Processing</a:t>
            </a:r>
          </a:p>
          <a:p>
            <a:pPr lvl="2" eaLnBrk="1" hangingPunct="1"/>
            <a:r>
              <a:rPr lang="en-US" altLang="en-US"/>
              <a:t>Map/Reduce</a:t>
            </a:r>
          </a:p>
          <a:p>
            <a:pPr lvl="1" eaLnBrk="1" hangingPunct="1"/>
            <a:r>
              <a:rPr lang="en-US" altLang="en-US"/>
              <a:t>Question Answering</a:t>
            </a:r>
          </a:p>
          <a:p>
            <a:pPr lvl="2" eaLnBrk="1" hangingPunct="1"/>
            <a:r>
              <a:rPr lang="en-US" altLang="en-US"/>
              <a:t>TREC Q/A track</a:t>
            </a:r>
          </a:p>
          <a:p>
            <a:pPr lvl="2"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5481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DC59C6D-2392-48B9-83D1-56441F76A3D0}" type="slidenum">
              <a:rPr lang="en-US" altLang="en-US" sz="1200">
                <a:latin typeface="Helvetica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200"/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IR History Continued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/>
              <a:t>2000’s continued:</a:t>
            </a:r>
          </a:p>
          <a:p>
            <a:pPr lvl="1" eaLnBrk="1" hangingPunct="1"/>
            <a:r>
              <a:rPr lang="en-US" altLang="en-US"/>
              <a:t>Multimedia IR</a:t>
            </a:r>
          </a:p>
          <a:p>
            <a:pPr lvl="2" eaLnBrk="1" hangingPunct="1"/>
            <a:r>
              <a:rPr lang="en-US" altLang="en-US"/>
              <a:t>Image</a:t>
            </a:r>
          </a:p>
          <a:p>
            <a:pPr lvl="2" eaLnBrk="1" hangingPunct="1"/>
            <a:r>
              <a:rPr lang="en-US" altLang="en-US"/>
              <a:t>Video</a:t>
            </a:r>
          </a:p>
          <a:p>
            <a:pPr lvl="2" eaLnBrk="1" hangingPunct="1"/>
            <a:r>
              <a:rPr lang="en-US" altLang="en-US"/>
              <a:t>Audio and music</a:t>
            </a:r>
          </a:p>
          <a:p>
            <a:pPr lvl="1" eaLnBrk="1" hangingPunct="1"/>
            <a:r>
              <a:rPr lang="en-US" altLang="en-US"/>
              <a:t>Cross-Language IR</a:t>
            </a:r>
          </a:p>
          <a:p>
            <a:pPr lvl="2" eaLnBrk="1" hangingPunct="1"/>
            <a:r>
              <a:rPr lang="en-US" altLang="en-US"/>
              <a:t>DARPA Tides</a:t>
            </a:r>
          </a:p>
          <a:p>
            <a:pPr lvl="1" eaLnBrk="1" hangingPunct="1"/>
            <a:r>
              <a:rPr lang="en-US" altLang="en-US"/>
              <a:t>Document Summarization</a:t>
            </a:r>
          </a:p>
          <a:p>
            <a:pPr lvl="1" eaLnBrk="1" hangingPunct="1"/>
            <a:r>
              <a:rPr lang="en-US" altLang="en-US"/>
              <a:t>Learning to Rank</a:t>
            </a:r>
          </a:p>
        </p:txBody>
      </p:sp>
    </p:spTree>
    <p:extLst>
      <p:ext uri="{BB962C8B-B14F-4D97-AF65-F5344CB8AC3E}">
        <p14:creationId xmlns:p14="http://schemas.microsoft.com/office/powerpoint/2010/main" val="4161485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Recent IR History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2010’s</a:t>
            </a:r>
          </a:p>
          <a:p>
            <a:pPr lvl="1"/>
            <a:r>
              <a:rPr lang="en-US" altLang="en-US" dirty="0"/>
              <a:t>Intelligent Personal Assistants</a:t>
            </a:r>
          </a:p>
          <a:p>
            <a:pPr lvl="2"/>
            <a:r>
              <a:rPr lang="en-US" altLang="en-US" dirty="0"/>
              <a:t>Siri</a:t>
            </a:r>
          </a:p>
          <a:p>
            <a:pPr lvl="2"/>
            <a:r>
              <a:rPr lang="en-US" altLang="en-US" dirty="0"/>
              <a:t>Cortana</a:t>
            </a:r>
          </a:p>
          <a:p>
            <a:pPr lvl="2"/>
            <a:r>
              <a:rPr lang="en-US" altLang="en-US" dirty="0"/>
              <a:t>Google Now</a:t>
            </a:r>
          </a:p>
          <a:p>
            <a:pPr lvl="2"/>
            <a:r>
              <a:rPr lang="en-US" altLang="en-US" dirty="0"/>
              <a:t>Alexa</a:t>
            </a:r>
          </a:p>
          <a:p>
            <a:pPr lvl="1"/>
            <a:r>
              <a:rPr lang="en-US" altLang="en-US" dirty="0"/>
              <a:t>Complex Question Answering</a:t>
            </a:r>
          </a:p>
          <a:p>
            <a:pPr lvl="2"/>
            <a:r>
              <a:rPr lang="en-US" altLang="en-US" dirty="0"/>
              <a:t>IBM Watson</a:t>
            </a:r>
          </a:p>
          <a:p>
            <a:pPr lvl="1"/>
            <a:r>
              <a:rPr lang="en-US" altLang="en-US" dirty="0"/>
              <a:t>Distributional Semantics</a:t>
            </a:r>
          </a:p>
          <a:p>
            <a:pPr lvl="1"/>
            <a:r>
              <a:rPr lang="en-US" altLang="en-US" dirty="0"/>
              <a:t>Deep Learning</a:t>
            </a:r>
          </a:p>
          <a:p>
            <a:pPr lvl="1"/>
            <a:r>
              <a:rPr lang="en-US" altLang="en-US" dirty="0" err="1"/>
              <a:t>ChatGPT</a:t>
            </a:r>
            <a:r>
              <a:rPr lang="en-US" altLang="en-US" dirty="0"/>
              <a:t> </a:t>
            </a:r>
            <a:r>
              <a:rPr lang="en-US" altLang="en-US" dirty="0">
                <a:sym typeface="Wingdings" pitchFamily="2" charset="2"/>
              </a:rPr>
              <a:t></a:t>
            </a:r>
            <a:endParaRPr lang="en-US" altLang="en-US" dirty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06CE58F3-8493-4793-B45E-8778A12AB250}" type="slidenum">
              <a:rPr lang="en-US" altLang="en-US" sz="1200" i="0">
                <a:latin typeface="Helvetica" panose="020B0604020202020204" pitchFamily="34" charset="0"/>
              </a:rPr>
              <a:pPr algn="r"/>
              <a:t>25</a:t>
            </a:fld>
            <a:endParaRPr lang="en-US" altLang="en-US" sz="1200" i="0"/>
          </a:p>
        </p:txBody>
      </p:sp>
    </p:spTree>
    <p:extLst>
      <p:ext uri="{BB962C8B-B14F-4D97-AF65-F5344CB8AC3E}">
        <p14:creationId xmlns:p14="http://schemas.microsoft.com/office/powerpoint/2010/main" val="2216031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FE4C-0615-4F9A-4554-CA38E1442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Clearly </a:t>
            </a:r>
            <a:r>
              <a:rPr lang="en-US" dirty="0" err="1"/>
              <a:t>ChatGPT</a:t>
            </a:r>
            <a:r>
              <a:rPr lang="en-US" dirty="0"/>
              <a:t> can chat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AD23-B7F7-6EDD-A15D-259E0EDD7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IR, there are follow up questions and that is a use case not well supported now</a:t>
            </a:r>
          </a:p>
          <a:p>
            <a:r>
              <a:rPr lang="en-US" dirty="0"/>
              <a:t>In IR, there are </a:t>
            </a:r>
          </a:p>
          <a:p>
            <a:pPr lvl="1"/>
            <a:r>
              <a:rPr lang="en-US" dirty="0"/>
              <a:t>ORA (One Right Answer) – </a:t>
            </a:r>
            <a:r>
              <a:rPr lang="en-US" dirty="0" err="1"/>
              <a:t>ChatGPT</a:t>
            </a:r>
            <a:r>
              <a:rPr lang="en-US" dirty="0"/>
              <a:t> is better? </a:t>
            </a:r>
          </a:p>
          <a:p>
            <a:pPr lvl="1"/>
            <a:r>
              <a:rPr lang="en-US" dirty="0"/>
              <a:t>NORA (No One Right Answer) </a:t>
            </a:r>
          </a:p>
          <a:p>
            <a:pPr lvl="2"/>
            <a:r>
              <a:rPr lang="en-US" dirty="0"/>
              <a:t>You like someone summarize it for you </a:t>
            </a:r>
          </a:p>
          <a:p>
            <a:pPr lvl="2"/>
            <a:r>
              <a:rPr lang="en-US" dirty="0"/>
              <a:t>You like to see as it is</a:t>
            </a:r>
          </a:p>
        </p:txBody>
      </p:sp>
    </p:spTree>
    <p:extLst>
      <p:ext uri="{BB962C8B-B14F-4D97-AF65-F5344CB8AC3E}">
        <p14:creationId xmlns:p14="http://schemas.microsoft.com/office/powerpoint/2010/main" val="3567049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F29C-0829-464E-8657-8A59FC2A3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5989" y="2480312"/>
            <a:ext cx="4319563" cy="30019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cap="all"/>
              <a:t>Why Google?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728F3F-AB87-E849-B738-0C233ADA4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95" y="1397330"/>
            <a:ext cx="4993152" cy="258395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E53F99-D449-7544-AEC3-A2976070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70" y="1153400"/>
            <a:ext cx="5103506" cy="2653823"/>
          </a:xfrm>
          <a:prstGeom prst="rect">
            <a:avLst/>
          </a:prstGeom>
          <a:noFill/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3F3B7F5A-1B06-4815-B7EB-049C6AFC1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9CB3E0-44A8-4F4D-B84D-B60FA2C2393B}" type="datetime1">
              <a:rPr lang="en-US" smtClean="0"/>
              <a:pPr>
                <a:spcAft>
                  <a:spcPts val="600"/>
                </a:spcAft>
              </a:pPr>
              <a:t>6/16/23</a:t>
            </a:fld>
            <a:endParaRPr lang="en-US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2E740899-0F0E-42D8-ACE8-A38B9E32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2298BF2C-AFD8-4232-9364-E649CD10D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80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E3179-AA8D-07C0-A1F1-EDA4C319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0"/>
            <a:ext cx="3943762" cy="13144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Google looks simple with a lot of white space?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3FE6F-AD82-0DD9-D71B-1867AC042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3943762" cy="308846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Sponsored results and ads</a:t>
            </a:r>
          </a:p>
          <a:p>
            <a:pPr>
              <a:lnSpc>
                <a:spcPct val="110000"/>
              </a:lnSpc>
            </a:pPr>
            <a:r>
              <a:rPr lang="en-US" dirty="0"/>
              <a:t>Organic results</a:t>
            </a:r>
          </a:p>
          <a:p>
            <a:pPr>
              <a:lnSpc>
                <a:spcPct val="110000"/>
              </a:lnSpc>
            </a:pPr>
            <a:r>
              <a:rPr lang="en-US" dirty="0"/>
              <a:t>Snippets</a:t>
            </a:r>
          </a:p>
          <a:p>
            <a:pPr>
              <a:lnSpc>
                <a:spcPct val="110000"/>
              </a:lnSpc>
            </a:pPr>
            <a:r>
              <a:rPr lang="en-US" dirty="0"/>
              <a:t>Knowledge Graph panel</a:t>
            </a:r>
          </a:p>
          <a:p>
            <a:pPr>
              <a:lnSpc>
                <a:spcPct val="110000"/>
              </a:lnSpc>
            </a:pPr>
            <a:r>
              <a:rPr lang="en-US" dirty="0"/>
              <a:t>“People also ask”</a:t>
            </a:r>
          </a:p>
          <a:p>
            <a:pPr>
              <a:lnSpc>
                <a:spcPct val="110000"/>
              </a:lnSpc>
            </a:pPr>
            <a:r>
              <a:rPr lang="en-US" dirty="0"/>
              <a:t>Featured snippets or answer boxes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pic>
        <p:nvPicPr>
          <p:cNvPr id="15" name="Picture 4" descr="Many question marks on black background">
            <a:extLst>
              <a:ext uri="{FF2B5EF4-FFF2-40B4-BE49-F238E27FC236}">
                <a16:creationId xmlns:a16="http://schemas.microsoft.com/office/drawing/2014/main" id="{EE5400C8-73B0-40EF-1020-A2BB47E5A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72" r="2" b="2"/>
          <a:stretch/>
        </p:blipFill>
        <p:spPr>
          <a:xfrm>
            <a:off x="5679452" y="10"/>
            <a:ext cx="6512547" cy="6857990"/>
          </a:xfrm>
          <a:prstGeom prst="rect">
            <a:avLst/>
          </a:prstGeom>
          <a:noFill/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F044AAC-B761-4B43-A7F5-E83A2E6C3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38A62C4-9532-477E-82D0-1BD0CBC71971}" type="datetime1">
              <a:rPr lang="en-US" smtClean="0"/>
              <a:pPr>
                <a:spcAft>
                  <a:spcPts val="600"/>
                </a:spcAft>
              </a:pPr>
              <a:t>6/16/23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A5D6226-C153-4C5F-B30C-5656FEDF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2974" y="6356350"/>
            <a:ext cx="639502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</a:t>
            </a: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yoast.com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/elements-of-the-google-search-result-page/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86091187-3CD7-4891-BB4A-9A3F2309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5986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6B326-09F8-AC86-13F8-9C89F909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Either way, IR will continue 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447BE-21A0-A5E9-075D-8CDF9987C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complicated  for the people working on it (guaranteed) </a:t>
            </a:r>
          </a:p>
          <a:p>
            <a:r>
              <a:rPr lang="en-US" dirty="0"/>
              <a:t>Get easier and cheaper for the people using it (may be)</a:t>
            </a:r>
          </a:p>
          <a:p>
            <a:r>
              <a:rPr lang="en-US" dirty="0"/>
              <a:t>Stay relevant for people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653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CDCC37-9152-B97D-6F07-3124DD0E111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3291" b="4872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4A6A3-7E53-5FC8-C254-FD9B42250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4796" y="136525"/>
            <a:ext cx="4892948" cy="702733"/>
          </a:xfrm>
        </p:spPr>
        <p:txBody>
          <a:bodyPr anchor="t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What is </a:t>
            </a:r>
            <a:r>
              <a:rPr lang="en-US" dirty="0" err="1">
                <a:solidFill>
                  <a:srgbClr val="FFFFFF"/>
                </a:solidFill>
              </a:rPr>
              <a:t>ChatGPT</a:t>
            </a:r>
            <a:r>
              <a:rPr lang="en-US" dirty="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36EB3A5-E8FB-48A5-BB59-1E449A9F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2BBDD54-8A6C-4055-BC53-68EBCCE62DAA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6/16/23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4B21C378-352D-4BF8-BD65-16270960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9315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9A5C5-19AA-197E-92A7-2195EB0FE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81124-457F-4505-4D80-5BEFD8FE2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2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3282-57F8-8E64-C9E9-ADBEA4E6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r>
              <a:rPr lang="en-US" dirty="0"/>
              <a:t> demo?</a:t>
            </a:r>
          </a:p>
        </p:txBody>
      </p:sp>
    </p:spTree>
    <p:extLst>
      <p:ext uri="{BB962C8B-B14F-4D97-AF65-F5344CB8AC3E}">
        <p14:creationId xmlns:p14="http://schemas.microsoft.com/office/powerpoint/2010/main" val="2185462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7D97A7-3C50-A328-C7F6-D7E4B1D30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351"/>
          <a:stretch/>
        </p:blipFill>
        <p:spPr>
          <a:xfrm>
            <a:off x="-1" y="10"/>
            <a:ext cx="8829205" cy="685798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F8581D-67E2-786D-8F95-1B5897D8B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47" b="4696"/>
          <a:stretch/>
        </p:blipFill>
        <p:spPr>
          <a:xfrm>
            <a:off x="8829206" y="-1"/>
            <a:ext cx="3362793" cy="228890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319286-5045-4C76-14BA-91F9D8168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10" r="30417"/>
          <a:stretch/>
        </p:blipFill>
        <p:spPr>
          <a:xfrm>
            <a:off x="8829206" y="2288907"/>
            <a:ext cx="3362793" cy="228211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B48FF-3415-82C0-602A-EB96AB1964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57" r="22596" b="2"/>
          <a:stretch/>
        </p:blipFill>
        <p:spPr>
          <a:xfrm>
            <a:off x="8829206" y="4564505"/>
            <a:ext cx="3362793" cy="229349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C6010D-732D-F5BA-2369-E76BF845F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578" y="3175000"/>
            <a:ext cx="5057775" cy="3427867"/>
          </a:xfrm>
        </p:spPr>
        <p:txBody>
          <a:bodyPr anchor="t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ChatGPT</a:t>
            </a:r>
            <a:r>
              <a:rPr lang="en-US" dirty="0">
                <a:solidFill>
                  <a:srgbClr val="FFFFFF"/>
                </a:solidFill>
              </a:rPr>
              <a:t> in news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36EB3A5-E8FB-48A5-BB59-1E449A9F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7B991A3-FCCB-4921-B21C-3336FFF5089B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6/16/23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B21C378-352D-4BF8-BD65-16270960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22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9A173-5B7D-E2B7-4C56-011982B63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204" y="1371601"/>
            <a:ext cx="10363200" cy="1187570"/>
          </a:xfrm>
        </p:spPr>
        <p:txBody>
          <a:bodyPr>
            <a:normAutofit fontScale="90000"/>
          </a:bodyPr>
          <a:lstStyle/>
          <a:p>
            <a:r>
              <a:rPr lang="en-US" dirty="0"/>
              <a:t>Who was the president of us when queen </a:t>
            </a:r>
            <a:r>
              <a:rPr lang="en-US" dirty="0" err="1"/>
              <a:t>elizabeth</a:t>
            </a:r>
            <a:r>
              <a:rPr lang="en-US" dirty="0"/>
              <a:t> became queen?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5D324-1354-505E-1D89-378A268E5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you know the answer? </a:t>
            </a:r>
          </a:p>
          <a:p>
            <a:r>
              <a:rPr lang="en-US" dirty="0"/>
              <a:t>Let’s analyze this question</a:t>
            </a:r>
          </a:p>
          <a:p>
            <a:r>
              <a:rPr lang="en-US" dirty="0"/>
              <a:t>Can you think of any approach to answer this question?</a:t>
            </a:r>
          </a:p>
        </p:txBody>
      </p:sp>
    </p:spTree>
    <p:extLst>
      <p:ext uri="{BB962C8B-B14F-4D97-AF65-F5344CB8AC3E}">
        <p14:creationId xmlns:p14="http://schemas.microsoft.com/office/powerpoint/2010/main" val="352617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09681-1BA7-F436-862B-8798A6524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914400"/>
            <a:ext cx="4035055" cy="2996649"/>
          </a:xfrm>
        </p:spPr>
        <p:txBody>
          <a:bodyPr anchor="t">
            <a:normAutofit/>
          </a:bodyPr>
          <a:lstStyle/>
          <a:p>
            <a:r>
              <a:rPr lang="en-US" dirty="0"/>
              <a:t>If you didn’t know, you are not alone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3EA99-1E9C-F51A-E1B4-625655C7E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570" y="1297514"/>
            <a:ext cx="5799963" cy="4262972"/>
          </a:xfrm>
          <a:prstGeom prst="rect">
            <a:avLst/>
          </a:prstGeom>
          <a:noFill/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36EB3A5-E8FB-48A5-BB59-1E449A9F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7B991A3-FCCB-4921-B21C-3336FFF5089B}" type="datetime1">
              <a:rPr lang="en-US" smtClean="0"/>
              <a:pPr>
                <a:spcAft>
                  <a:spcPts val="600"/>
                </a:spcAft>
              </a:pPr>
              <a:t>6/16/23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B21C378-352D-4BF8-BD65-16270960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13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AC6E-12A0-4157-C9BD-3C7D6105C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2" y="3108960"/>
            <a:ext cx="3798275" cy="2682240"/>
          </a:xfrm>
        </p:spPr>
        <p:txBody>
          <a:bodyPr anchor="b">
            <a:normAutofit/>
          </a:bodyPr>
          <a:lstStyle/>
          <a:p>
            <a:r>
              <a:rPr lang="en-US" dirty="0"/>
              <a:t>What about </a:t>
            </a:r>
            <a:r>
              <a:rPr lang="en-US" dirty="0" err="1"/>
              <a:t>ChatGPT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2BF78-11A3-D03E-48BF-52D0B7B43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1" y="2714631"/>
            <a:ext cx="5896894" cy="1621645"/>
          </a:xfrm>
          <a:prstGeom prst="rect">
            <a:avLst/>
          </a:prstGeom>
          <a:noFill/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36EB3A5-E8FB-48A5-BB59-1E449A9F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7B991A3-FCCB-4921-B21C-3336FFF5089B}" type="datetime1">
              <a:rPr lang="en-US" smtClean="0"/>
              <a:pPr>
                <a:spcAft>
                  <a:spcPts val="600"/>
                </a:spcAft>
              </a:pPr>
              <a:t>6/16/23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B21C378-352D-4BF8-BD65-16270960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9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FE5D-200A-C6E8-F4D0-25004F621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627" y="136525"/>
            <a:ext cx="6139724" cy="1647567"/>
          </a:xfrm>
        </p:spPr>
        <p:txBody>
          <a:bodyPr anchor="t">
            <a:normAutofit/>
          </a:bodyPr>
          <a:lstStyle/>
          <a:p>
            <a:r>
              <a:rPr lang="en-US" dirty="0"/>
              <a:t>Why do I need search if I have </a:t>
            </a:r>
            <a:r>
              <a:rPr lang="en-US" dirty="0" err="1"/>
              <a:t>ChatGPT</a:t>
            </a:r>
            <a:r>
              <a:rPr lang="en-US" dirty="0"/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5FB095-6CCB-7CC3-4CAD-D89CC6A60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33" r="20422"/>
          <a:stretch/>
        </p:blipFill>
        <p:spPr>
          <a:xfrm>
            <a:off x="6004296" y="1871133"/>
            <a:ext cx="5833492" cy="432463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90F350-35E6-A68A-D983-8EF2989FE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3" r="20904"/>
          <a:stretch/>
        </p:blipFill>
        <p:spPr>
          <a:xfrm>
            <a:off x="459846" y="1747709"/>
            <a:ext cx="6002496" cy="4386273"/>
          </a:xfrm>
          <a:prstGeom prst="rect">
            <a:avLst/>
          </a:prstGeom>
          <a:noFill/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F044AAC-B761-4B43-A7F5-E83A2E6C3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62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8A62C4-9532-477E-82D0-1BD0CBC71971}" type="datetime1">
              <a:rPr lang="en-US" smtClean="0"/>
              <a:pPr>
                <a:spcAft>
                  <a:spcPts val="600"/>
                </a:spcAft>
              </a:pPr>
              <a:t>6/16/23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A5D6226-C153-4C5F-B30C-5656FEDF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</p:spPr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Credit https://</a:t>
            </a:r>
            <a:r>
              <a:rPr lang="en-US" dirty="0" err="1"/>
              <a:t>www.makeuseof.com</a:t>
            </a:r>
            <a:r>
              <a:rPr lang="en-US" dirty="0"/>
              <a:t>/best-</a:t>
            </a:r>
            <a:r>
              <a:rPr lang="en-US" dirty="0" err="1"/>
              <a:t>chatgpt</a:t>
            </a:r>
            <a:r>
              <a:rPr lang="en-US" dirty="0"/>
              <a:t>-prompts-on-</a:t>
            </a:r>
            <a:r>
              <a:rPr lang="en-US" dirty="0" err="1"/>
              <a:t>github</a:t>
            </a:r>
            <a:r>
              <a:rPr lang="en-US" dirty="0"/>
              <a:t>/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6091187-3CD7-4891-BB4A-9A3F2309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47773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LightSeedLeftStep">
      <a:dk1>
        <a:srgbClr val="000000"/>
      </a:dk1>
      <a:lt1>
        <a:srgbClr val="FFFFFF"/>
      </a:lt1>
      <a:dk2>
        <a:srgbClr val="242841"/>
      </a:dk2>
      <a:lt2>
        <a:srgbClr val="E8E7E2"/>
      </a:lt2>
      <a:accent1>
        <a:srgbClr val="8891D5"/>
      </a:accent1>
      <a:accent2>
        <a:srgbClr val="6DA0CB"/>
      </a:accent2>
      <a:accent3>
        <a:srgbClr val="6EADB1"/>
      </a:accent3>
      <a:accent4>
        <a:srgbClr val="61B495"/>
      </a:accent4>
      <a:accent5>
        <a:srgbClr val="6BB47B"/>
      </a:accent5>
      <a:accent6>
        <a:srgbClr val="72B461"/>
      </a:accent6>
      <a:hlink>
        <a:srgbClr val="8A8453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3754</TotalTime>
  <Words>829</Words>
  <Application>Microsoft Macintosh PowerPoint</Application>
  <PresentationFormat>Widescreen</PresentationFormat>
  <Paragraphs>202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Grandview Display</vt:lpstr>
      <vt:lpstr>Helvetica</vt:lpstr>
      <vt:lpstr>Times New Roman</vt:lpstr>
      <vt:lpstr>DashVTI</vt:lpstr>
      <vt:lpstr>ChatGPT and Search </vt:lpstr>
      <vt:lpstr>Turing Test</vt:lpstr>
      <vt:lpstr>What is ChatGPT?</vt:lpstr>
      <vt:lpstr>ChatGPT demo?</vt:lpstr>
      <vt:lpstr>ChatGPT in news</vt:lpstr>
      <vt:lpstr>Who was the president of us when queen elizabeth became queen?</vt:lpstr>
      <vt:lpstr>If you didn’t know, you are not alone</vt:lpstr>
      <vt:lpstr>What about ChatGPT?</vt:lpstr>
      <vt:lpstr>Why do I need search if I have ChatGPT?</vt:lpstr>
      <vt:lpstr>Why do I need search if I have ChatGPT?</vt:lpstr>
      <vt:lpstr>Interesting, Tell me the bad things now</vt:lpstr>
      <vt:lpstr>AI Powered search was always a dream</vt:lpstr>
      <vt:lpstr>IR System</vt:lpstr>
      <vt:lpstr>Web Search System</vt:lpstr>
      <vt:lpstr>Relevance</vt:lpstr>
      <vt:lpstr>Keyword Search</vt:lpstr>
      <vt:lpstr>Problems with Keywords</vt:lpstr>
      <vt:lpstr>Intelligent IR</vt:lpstr>
      <vt:lpstr>History of IR</vt:lpstr>
      <vt:lpstr>IR History Continued</vt:lpstr>
      <vt:lpstr>IR History Continued</vt:lpstr>
      <vt:lpstr>IR History Continued</vt:lpstr>
      <vt:lpstr>IR History Continued</vt:lpstr>
      <vt:lpstr>IR History Continued</vt:lpstr>
      <vt:lpstr>Recent IR History</vt:lpstr>
      <vt:lpstr>Clearly ChatGPT can chat !</vt:lpstr>
      <vt:lpstr>Why Google?</vt:lpstr>
      <vt:lpstr>Google looks simple with a lot of white space?</vt:lpstr>
      <vt:lpstr>Either way, IR will continue to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ChatGPT and Search </dc:title>
  <dc:creator>Ferosh Jacob</dc:creator>
  <cp:lastModifiedBy>Ferosh Jacob</cp:lastModifiedBy>
  <cp:revision>3</cp:revision>
  <dcterms:created xsi:type="dcterms:W3CDTF">2023-06-16T11:15:33Z</dcterms:created>
  <dcterms:modified xsi:type="dcterms:W3CDTF">2023-06-19T01:50:19Z</dcterms:modified>
</cp:coreProperties>
</file>